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6" r:id="rId3"/>
    <p:sldId id="309" r:id="rId4"/>
    <p:sldId id="310" r:id="rId5"/>
    <p:sldId id="311" r:id="rId6"/>
    <p:sldId id="312" r:id="rId7"/>
    <p:sldId id="313" r:id="rId8"/>
    <p:sldId id="305" r:id="rId9"/>
    <p:sldId id="262" r:id="rId10"/>
    <p:sldId id="257" r:id="rId11"/>
    <p:sldId id="258" r:id="rId12"/>
    <p:sldId id="273" r:id="rId13"/>
    <p:sldId id="300" r:id="rId14"/>
    <p:sldId id="306" r:id="rId15"/>
    <p:sldId id="263" r:id="rId16"/>
    <p:sldId id="297" r:id="rId17"/>
    <p:sldId id="267" r:id="rId18"/>
    <p:sldId id="270" r:id="rId19"/>
    <p:sldId id="271" r:id="rId20"/>
    <p:sldId id="268" r:id="rId21"/>
    <p:sldId id="299" r:id="rId22"/>
    <p:sldId id="276" r:id="rId23"/>
    <p:sldId id="298" r:id="rId24"/>
    <p:sldId id="291" r:id="rId25"/>
    <p:sldId id="272" r:id="rId26"/>
    <p:sldId id="307" r:id="rId27"/>
    <p:sldId id="308" r:id="rId28"/>
    <p:sldId id="277" r:id="rId2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1839" autoAdjust="0"/>
  </p:normalViewPr>
  <p:slideViewPr>
    <p:cSldViewPr>
      <p:cViewPr>
        <p:scale>
          <a:sx n="75" d="100"/>
          <a:sy n="75" d="100"/>
        </p:scale>
        <p:origin x="-3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DCE15-280D-4AA8-8FAF-520F12ECB3CF}" type="datetimeFigureOut">
              <a:rPr lang="en-GB" smtClean="0"/>
              <a:pPr/>
              <a:t>14/01/2015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E877A-4A53-4952-9CF5-EDA62564E2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1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B3A78-9025-4A50-A015-D1DDD4ADFD8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877A-4A53-4952-9CF5-EDA62564E2EC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Establish your ‘brand’</a:t>
            </a:r>
          </a:p>
          <a:p>
            <a:r>
              <a:rPr lang="en-GB" i="1" smtClean="0"/>
              <a:t>Position yourself early</a:t>
            </a:r>
          </a:p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877A-4A53-4952-9CF5-EDA62564E2EC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Establish your ‘brand’</a:t>
            </a:r>
          </a:p>
          <a:p>
            <a:r>
              <a:rPr lang="en-GB" i="1" smtClean="0"/>
              <a:t>Position yourself early</a:t>
            </a:r>
          </a:p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877A-4A53-4952-9CF5-EDA62564E2EC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877A-4A53-4952-9CF5-EDA62564E2E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69C85-C53A-40F8-89A6-A322F6A038AD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B3A78-9025-4A50-A015-D1DDD4ADFD8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include: Association of Commercial Televisions in Europe (ACT); Center of the Picture Industry (CEPIC); EUROCINEMA; European Coordination of Independent Producers (CEPI); European Writers’ Council (EWC); Federation of European Film Directors (FERA); Federation of European Publishers (FEP); Federation of Screenwriters in Europe (FSE); Independent Music Companies Association (IMPALA); Interactive Software Federation of Europe (ISFE); International Federation of Film Producers’ Associations (FIAPF); International Union of Cinemas (UNIC); International Video Federation (IVF); Motion Picture Association (MPA); International Confederation of Music Publishers (ICMP); </a:t>
            </a:r>
            <a:r>
              <a:rPr lang="en-US" sz="10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Bundesliga</a:t>
            </a:r>
            <a:r>
              <a:rPr lang="en-US" sz="1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and the Premier League/Sports Rights Owners Coalition</a:t>
            </a:r>
            <a:endParaRPr lang="en-GB" sz="10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877A-4A53-4952-9CF5-EDA62564E2EC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877A-4A53-4952-9CF5-EDA62564E2EC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B3A78-9025-4A50-A015-D1DDD4ADFD8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877A-4A53-4952-9CF5-EDA62564E2E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Website &amp; twitter. Note the consistent visual identity – important for getting noticed &amp; remembered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E877A-4A53-4952-9CF5-EDA62564E2EC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C405-15CE-40B5-A8F9-246F7CA97C0C}" type="datetimeFigureOut">
              <a:rPr lang="en-GB" smtClean="0"/>
              <a:pPr/>
              <a:t>14/01/2015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7F8E-AB8B-456C-B247-6EEC5BA4347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C405-15CE-40B5-A8F9-246F7CA97C0C}" type="datetimeFigureOut">
              <a:rPr lang="en-GB" smtClean="0"/>
              <a:pPr/>
              <a:t>14/01/2015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7F8E-AB8B-456C-B247-6EEC5BA4347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C405-15CE-40B5-A8F9-246F7CA97C0C}" type="datetimeFigureOut">
              <a:rPr lang="en-GB" smtClean="0"/>
              <a:pPr/>
              <a:t>14/01/2015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7F8E-AB8B-456C-B247-6EEC5BA4347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rgbClr val="0067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Documents\WORK\09.02.012.0 - g+ europe - redesign look and feel\01 sources\g+europe_logos\g+europe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357188"/>
            <a:ext cx="34290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76374" y="1276350"/>
            <a:ext cx="7294564" cy="52593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E73A25B-7936-4656-9C3D-0C2AA69C753E}" type="datetimeFigureOut">
              <a:rPr lang="fr-BE" smtClean="0"/>
              <a:pPr/>
              <a:t>14/01/2015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5671682-AD08-4A19-ABBC-AF516A95039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C405-15CE-40B5-A8F9-246F7CA97C0C}" type="datetimeFigureOut">
              <a:rPr lang="en-GB" smtClean="0"/>
              <a:pPr/>
              <a:t>14/01/2015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7F8E-AB8B-456C-B247-6EEC5BA4347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C405-15CE-40B5-A8F9-246F7CA97C0C}" type="datetimeFigureOut">
              <a:rPr lang="en-GB" smtClean="0"/>
              <a:pPr/>
              <a:t>14/01/2015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7F8E-AB8B-456C-B247-6EEC5BA4347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C405-15CE-40B5-A8F9-246F7CA97C0C}" type="datetimeFigureOut">
              <a:rPr lang="en-GB" smtClean="0"/>
              <a:pPr/>
              <a:t>14/01/2015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7F8E-AB8B-456C-B247-6EEC5BA4347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C405-15CE-40B5-A8F9-246F7CA97C0C}" type="datetimeFigureOut">
              <a:rPr lang="en-GB" smtClean="0"/>
              <a:pPr/>
              <a:t>14/01/2015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7F8E-AB8B-456C-B247-6EEC5BA4347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C405-15CE-40B5-A8F9-246F7CA97C0C}" type="datetimeFigureOut">
              <a:rPr lang="en-GB" smtClean="0"/>
              <a:pPr/>
              <a:t>14/01/2015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7F8E-AB8B-456C-B247-6EEC5BA4347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C405-15CE-40B5-A8F9-246F7CA97C0C}" type="datetimeFigureOut">
              <a:rPr lang="en-GB" smtClean="0"/>
              <a:pPr/>
              <a:t>14/01/2015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7F8E-AB8B-456C-B247-6EEC5BA4347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C405-15CE-40B5-A8F9-246F7CA97C0C}" type="datetimeFigureOut">
              <a:rPr lang="en-GB" smtClean="0"/>
              <a:pPr/>
              <a:t>14/01/2015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7F8E-AB8B-456C-B247-6EEC5BA4347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C405-15CE-40B5-A8F9-246F7CA97C0C}" type="datetimeFigureOut">
              <a:rPr lang="en-GB" smtClean="0"/>
              <a:pPr/>
              <a:t>14/01/2015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07F8E-AB8B-456C-B247-6EEC5BA4347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1C405-15CE-40B5-A8F9-246F7CA97C0C}" type="datetimeFigureOut">
              <a:rPr lang="en-GB" smtClean="0"/>
              <a:pPr/>
              <a:t>14/01/2015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07F8E-AB8B-456C-B247-6EEC5BA4347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5.png"/><Relationship Id="rId3" Type="http://schemas.openxmlformats.org/officeDocument/2006/relationships/image" Target="../media/image31.gif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2.jpe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2.jpeg"/><Relationship Id="rId9" Type="http://schemas.openxmlformats.org/officeDocument/2006/relationships/image" Target="../media/image36.jpe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ityworks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004D0.64017470" TargetMode="External"/><Relationship Id="rId7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.jpe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itecase.com/" TargetMode="External"/><Relationship Id="rId13" Type="http://schemas.openxmlformats.org/officeDocument/2006/relationships/image" Target="../media/image13.jpeg"/><Relationship Id="rId1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1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27.gif"/><Relationship Id="rId5" Type="http://schemas.openxmlformats.org/officeDocument/2006/relationships/image" Target="../media/image21.jpeg"/><Relationship Id="rId15" Type="http://schemas.openxmlformats.org/officeDocument/2006/relationships/image" Target="../media/image2.jpe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4632" cy="1224136"/>
          </a:xfrm>
        </p:spPr>
        <p:txBody>
          <a:bodyPr>
            <a:normAutofit/>
          </a:bodyPr>
          <a:lstStyle/>
          <a:p>
            <a:r>
              <a:rPr lang="en-GB" sz="4800" dirty="0" smtClean="0"/>
              <a:t>Creativity Works!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900" dirty="0" smtClean="0">
                <a:solidFill>
                  <a:schemeClr val="tx1"/>
                </a:solidFill>
              </a:rPr>
              <a:t>Achievements so far</a:t>
            </a:r>
          </a:p>
          <a:p>
            <a:endParaRPr lang="en-GB" i="1" dirty="0" smtClean="0">
              <a:solidFill>
                <a:schemeClr val="tx1"/>
              </a:solidFill>
            </a:endParaRPr>
          </a:p>
          <a:p>
            <a:endParaRPr lang="en-GB" i="1" dirty="0" smtClean="0">
              <a:solidFill>
                <a:schemeClr val="tx1"/>
              </a:solidFill>
            </a:endParaRPr>
          </a:p>
          <a:p>
            <a:endParaRPr lang="en-GB" i="1" dirty="0" smtClean="0">
              <a:solidFill>
                <a:schemeClr val="tx1"/>
              </a:solidFill>
            </a:endParaRPr>
          </a:p>
          <a:p>
            <a:endParaRPr lang="en-GB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92696"/>
            <a:ext cx="1942730" cy="1822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cepi.tv/templates/rt_versatility4/images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082" name="Picture 10" descr="http://www.cepi.tv/templates/rt_versatility4/images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084" name="Picture 12" descr="http://www.cepi.tv/templates/rt_versatility4/images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086" name="Picture 14" descr="http://www.cepi.tv/templates/rt_versatility4/images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088" name="Picture 16" descr="http://www.cepi.tv/templates/rt_versatility4/images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3092" name="AutoShape 20" descr="data:image/jpeg;base64,/9j/4AAQSkZJRgABAQAAAQABAAD/2wCEAAkGBxQTEhUUEhQVFhUXGR0XGRYXFhQYFxwdHxkYFxweHBYYHCggGR4nGxoYITEhJSkrLi8wFx8zODMsNygtLisBCgoKDg0OGxAQGzAkHyQsLCw0NDcwMCwsKywuLCwsLDEsLCwsLCw0LCwsNiwsMDYsLCwsNjQsLCwsLCwsLCwsLP/AABEIAMgAyAMBIgACEQEDEQH/xAAcAAEAAgMBAQEAAAAAAAAAAAAABgcBBAUDAgj/xABFEAACAQMCAwYDBAcGAwkBAAABAgMABBESIQUGMQcTIkFRYRQygSNxkaEzQlJicoKxFSRDk6Kyc5LRFzQ1U7PB0uHxFv/EABkBAQADAQEAAAAAAAAAAAAAAAABAgMEBf/EACwRAAIBAwMCBAYDAQAAAAAAAAABAgMRIRIxQQRRImGBoRNxscHR4TKR8BT/2gAMAwEAAhEDEQA/ALxpSlAKUpQClKUApSlAKUpQClKUApSlAKUpQClKUApSlAKUpQClKUApSlAKUpQClKUApSlAKUpQClKUApWKUBmlKxQGaVilAZpSlAKUpQClKUApSlAKUpQClKUApSlAKUpQClYrDMBQH1WM15xzKwDKQQRkEHII9iOtUZ2hXF7a8R1/ESSCPTNESNKKGJXSUBwQCNOfPVW1Ci6stKdmVlLSrl5XEhClgCxAJ0jGSQOgz5moXwHn43i3KQQaLiEZWKVxh8HDeJQcEEEEb+VSPlnjiXltHPH0Ybr5qw2ZT9xqj+PtNY8UnuYhtFcfQ94veaT6BhkZ9vatenoKblCSyiJytYurkzi73dnFcSBA0gLYTOAMnHXfOOtdp84261Cex+7WSwwuypLIoHopbWo/5WFTDiUuiKR/2UZvwUmsKsNNRx8yU7or3lrtUEyyme2ZBCneSPG3eKBnSNiA25zjr0NTDg/NdpcqWhnQhSFbJ0kFs4BDeZwdvavz/wAv8RENheA7vcdzCo9h3jufuAx+IqWcsWK3NnacP0g99I9xO2BlYo3woz5FjhQfTNd9bpIRTe2ftdmcZtl3ZrNablIITpAVI02GwACjYZPsK5PKPN9vfx6oSQ4GWibAdfpnce4rzlFtNpYNbokVKwDWaqSKUpQClKUApSlAKUpQClKUApSsE0Aqo+13jN5G6o0SraFgNmJE2MMVkIwUU7jT5jP3V0uZ+1X4eULDbNKmSves7Ro5HzCNtBD49a7XB+M2nGbaSMqegEkTY1oTnSwP3jZvauqlTnStUnG6KSzg5PKnMdhbJbrCXSK7ZtKvICkMihcx4O65JPtt71tdodnH39rLN+hk7y0nJOAFkXUjEnYaXTr+9VapbHg98Y7qJZ4XGGyg8cednTPRgeo+npU85j4i/EPibKFUk+zhuLZ1PhwWz9oSCAcjOPPcVvOlpmpx2fP+7FE8WZEOzvmEcPvHgeVZLeVtPejOgnoso9mzg/8A1Uuv7a3m4peWkrri8toiuCCdaa8Ee4Dah91avNUNnK8L3xEs8UZRobbaLOc7udwPLGa1H5vZSPh7eCHSAqkJrcADAGsgdBVpJzeqKy1n58MalHDOp2NWstu19azKQ0cqNnB0tlSpKkjBGEU/zCpjztcd3YXTekL/AJjH/vVZtzjek/pz9AmP6Vxpe0m+DMrMjJ0KSIrA/fgVE+mqTqa8CNRWsciPg3d8Ma7cbzSpFF7Kup3bP7xAH3J71a/Y/wAAMFr3757yfBGeqxjOhR6dSfrUIm52truKO34haaYo2DK1s5UA4I/R4GRgnYHz6VYHHeZJJLIvwkRzEDSwB+0jXGAVjxkt7H086v1M6so6GrXfp5ZEElkina5zY0rjh9tltwsuncsxICxj69fcgVGuYSvDVhgtyDext300yndWxhYV9VIO4/6148Ps4baxe5uAsstyGjt4mOSBnDzMeuc4+v37T/sv5Otmt4LuSImY5YFmYqcEgPpO2SN/rV24UYeSx83+ERmTLKt2JUFhgkAkehxuK9ainPHOMVjEwLZnZT3aDBbONmI8lB8zXl2c84jiEB1ECeLAlUdMnOGA9Dg7eRBFeY6M9Gu2DZPgmFKxWayJFKUoBSlKAUpSgFKUoBXH5rsp5rZ4rWRY5H8Otgxwp+bGPPFdioRxTtRsInKB3kKnBMa6lBH73StKcJyl4FchtJZKxW/ueGE2V9CJrZv8FzlcftQvjY+eP6dak3ZfwqH+0JZrORmtliHzjDhnOdB9cac59xUoTmXhfE07h3VtXRJQUbPqpbz+41A+M8kXnD7qJrCV2719CMBhl2yVk20lcDOo+nTPX0fiKacZeGT/AKZltndFlc/8tJfW4VnWMowfvSMlV/Xxv1IGN9qr264rHFGbaxTuoP1n/wASU/tM3X6f/lbnPPF5W7uzWYssQHfynGZXHlgbADfPvj0qM5qOnpPQtTxwilSSvgClM18vIACTsB1rqMjxvrjQhbz6Cowx8zW5xK97w7fKOn/U04dZmQ56KDua2itKuWNeW3ZQCykA9K9+E3zwSrJFI0Tj9dfT0I8x6g16cWvtbYX5R+Z9a59TbUrMlFtmxi40YviGEN1FgNpyY5Yw2WAUkaSd/PbPmK9ub+1GKBO5sFzIMoWZSqxY8ONB3ZvQdNqrMcckUq8RKOvnsQD5EelWfy81lckcWmKxvEuidCAU7zwhZD6HHQ+/tXBUpKm05q8eF5/s0TusHH5N7OJbpviuIl9LeLQxPeSH1c/qr+71+6rC4/x5LBVSK0mlwmrEMYCKi9cyHwr92c1GuZ+1yCHK2qd+37bEpEPrjLfTb3qHvacU4sDJMxS3HiJfMcIA3yIxu+w64NZunUqvXWxHt+iyaisF62dysiK6HKuAyn1BGRXvUI7KJJPhTG4kMUbYgldO7MkZGc6CSVAbIGfIipvXBUjpk0aLYUpSqEilKUApSlAKUrFAeHEIC8UiA6SyMob0JBGfpVAzcWSAi04jw6JmiGjXF9jLpAwGGNnB2Ocjr7V+hHYAEk4A3JPSo3dnh3ET3LNBOyjoGUuP4SN/wrp6eooXurr6FJq5TZ4Fw26/7temBj/hXabfcJVOP61P+VeO3FtZXUdy6yPbFVjkV+8Vg6+Ea/Mg+vkRWtxHkDg6OQ90YyOqGdMj/mBb86c2w20Flaw2QAhkLSgrk6gANyT82S3nXXOoqto5ab5W3qZ2cU2RK2QO6h20hmAZzvgE7sf60nu7dJu4aO7EmoJj+79Wxp3DdDkfjXk/Q1q8c/8AFV/4tv8A0hrqSu7eRmjt31iq96oEqvEqv4+6KsjMUyrRk9GG9cvmZbaNhHIbrAUPqjEGhwVByNTZwDkfeK7ksr91KWER3cDLEyrHJMxBxgDDNGSOuMGo3zemuC1f2lhP0ZXH+mSs6d21dk2R68c4Da2vdh5Lp9YPyLBhWXTqRst866lzjbxCujY8Ot0t9YM5+yM3dEQ97p1kavm040gtjOcA18c4kPZxyn/EkikU+pa2YSfmiGvbh6GTh6kfM8Rswf3mnWJf9Moo5PSnfktZHB4hy7paJYi57xFYJLo7wFicLhMgkjSf5hWzZcvQtKbfVLLKoPeSRPCkSNkLpUSA96dRC/MmTsPb3a9R7+e4jB+xWZ1z6oO7jI/I/QVxeDAi3vMHBESYI6g98mDWt5tb9vchIxxiyiRYXgEoSQSAiTTqBjfQflUYzkbdR0ya7HZvxBVujBLvDdKYJB5ZOdJ+/JI/mrn8z8Vin7sxK48csrBgAA0pRiq4J1AMGOTj5htXEErJ412ZSGH3g5H5irOLnTtIjkvnlDkG0tF1S93POp8UjYwvmvgJIU4IrvX3NllD+kuYR7BwT+C5qq+euBR3XEA7TwWwngilBmzhicg4x1IwOpHWtfivZv8ADPCo+Iui+7i3gVFCYPSRmKhtWnY+Wa8/4UKjUqk3dmrbWyLEte0i1muobeDVIZWKl8MirgEjqPFkgjaprVVSciCKW2NlauHDRzPPNN8gDAsgUE5cjIONt6tMVy11TVvhl435PqlKVgWFKUoBSlKAVis1ioYIJ2vSj4SON5e5immCSyBS+E0O3yD5slQPrVWy2VjB9ta8Rczx+ONTbMuWHQas7Z6Z96u7m/leO/jjjlZlVJBIdOMt4WXGT0+br7Vwv+ybh/7Mv+a9eh0/UQhTs2/YynFt4KtHB+Gkan4lJqILMBasTk7tuW3OfM1K+ZxH8Pw/uSxj7g6S4AYjKdQOhrf45yVwW2H285iY7DM5LZ/g3z+FefNFtD8DZNbyiaKMGESDG+QCMgdD4TWzqqcotNv5lJRdmRJ+hrU4+mriYByAZLcEg4OCsQ2Pka3VQsdKgljsAOpJ6CtHjUq/2oCGBAmgGQQRle6B36HcEfSumL8XoyiO1fcSg1XDLKS8rRxlHaR3VopJgSXbPhIK438zXO4phrOVfOKSKXHs2uFvzKfhW/xTh8MLXGUV5VSW4ZixLITKEhChTgZyxOxzkVH+AytI06McmS3kA6dUxIP9pqsLWuuCzWToWv8AfbMRZZTYwyynphyzKEA3yAFDVjlDixVRBjwJKbstn/y4W8OP49Bz7U5PkEaoW6XN0luf4BFIG/1XEf4Vy+CKUhvGb5kiER/ikkCH/a34VbSvEuLkjl0eG5B6/Cv+RQms8I/QXv8Aw4//AFkry4BdpFOpk/RsGjkPojrpJ+mQfpXU4JweTXdWjD7UrGp3HyiaPLjP6ujxZ9KtPF/QhEZo3Su9zRFEBC0MaxhzKQFLENGJNMLnUTuyhjnzrgspOw3J2A9SdgPxNaRlqjch7lo8y81C0j4cHt4Jw1rlllVc/qBcOQSvntjeti17akxh7NgP3Jlb8mVcVnnXit3bTRQ21ssqw26Kzm2Mp9MasbDbpUcu7i7ZBfT8PtxFDlChgMYfXjLMvXC6QM+WquCnTpzinKPv9i7k08MmT9slroJWC4L+SERgE+moMcVZQr8+cMvoL+aKCDhsMchkUmWKVjpQOC5K6cDYeZr9CVy9XSjTaSVjSEm9zNKUrkLilKUApSlAKUpQHO4+Jfhpe4YLKEJQkZAYDIyKqm95lgZFa84lNOWUH4ezUxJ06NIPEfxWrmNV5wrsotUkkefMuqRmRMlUVSchSoPix0rp6edON9ftuUknwQCHndIm0cN4fDEx6MQZ5z74A6/U1K+T+Vbk8Pu/iFKvNJ30cZGG1KMk6fLUfL2qUy8csrKeOzt4l76QgGOJUUqp3LOxxsACcddqgfPPMltFdd9bTzz3KOGX7X+7RgfMoXGG1DI2yR6jaupSdTw042vm++xSyW7OPBKVZWU4ZSGB9CDmtg8SP7MH+TD/APGunzFbpIqXtvvBceLb9R/1lOPfP51AeNEGU+wxXVTSqZMbNOx1uYuIuY9A7tVY+JUjjXOMEZKqD13+lcTh1xJHKskQ8Y6ZGRuCCCD1BBIxXzY23eNpzgdT91SWNdKgDy2Fa2UVpDkcyWaWZlQiOIw5aNUQIAzFSTgefgX8K8eJ8ZlkDI6xpqfW+iMIWYasFiOvzsfrW+bXWqNusgAwcZP1rWu0aSIllGpT1HnjrRWCkcUmpVaTyCBVIjkKj7MSxo+geQBYZx7VwUsvsjLqG3QdfPz9K2JeNMRsoB9ev5VMlqJue/HQ7+NgWY7u5IJztgbdAPQbVtdnvDllvFeQ4itx38jHoAu65/m/pWhFxk7ApqY7DB6k7AAe5q6+S+Tlgs5I5lHeXI+2A8gQQEBPoCfqa5+orfCp2fJaCcmffLfNN3cSKJeHyRxOSUnDro07lSyNhlyMevWpcRnqPoapzinZlxFfBBdtLCNlV5pUwPIFclfw/CuJd9nctsVa4vLa2Zs6S0kmo464IAPnXE6FKbuppejZrqfYvi2s40z3caJnrpVV/oK2MVEOzO8uJLU/Et3miQpHNv8AaoAMOMgEjJIB88VMK45x0yaZdO+RSlKqSKUpQClKUApSlAYNRDtOtZHtMqXMKMGuIk2aSL9ZQ3l648wCKmFfLpkYO4O29WhLTJMhq6KCvuKX3G37mGJVhBB0D5Bj5TJKR4iB5D16VYPJ/Zlb2uJJsTzDcZH2afwqev3n8ql/B+ERWsQigXSgJIH3nJ3rdzXTV6ptaIYiVjTW73IjzZx6KE/Ci1kuNSl5UiXAjj3y5OMZznbOdqrfj/K6aBcQt31u/wAsyncezgdD711u1LnJpX+AtMtk6JGTcsxOBEuPfOT9PWvO4tG4FaI4kDXNww1wsNUJUbsNORuAVBf3FdFGEoRXd8d/wZyyRm3tEjzpH1PWvfNSVLW1ubUXUg/s4sQAJCphkOM5j3B0++B91a8vKNzpDxqsyEZV4mDAj1HSt1Wi98MzcGR6WEMMMMj8K+sbYxt0xXRfgtwOsE3+W5/oK9YOXLt/lt5Pqun/AHYq2uPcrZnDhgCjQFGk5ycjz9q1hwNWIVA7MSAAvU+wqw+G9nU74MzrGvoPG308h+NeB42LQ3X9nQRP8HpE0krMZWySGKBeiqQc/wBKp/0J4hn6F1B8mlY8Ij4Qwnmhe5uWUukKYxEi4DyO52zuB02/E1NuUe0G2vm0DVFKekbkeL+Fhs33da0uWeKW/FpYbpS8NzbBleIMCCr9QSR4kyAQcA5FRLtN5CNuTd2gPd51Oi7GM9dakdF+7pj8Oa0KktFXEu5rssbF0Gq04vwTiKTiCKGC5tGlLgzKrsiu2p1JY5GMtgj2rs9l/Npvrdll/TQ6Q5/aBB0vjyzg59wamlcviozcWi+JK5r2FkkKLHEoSNBhVHQD0FbNYxWax+ZYUpSgFKUoBSlKAUpSgFKUoBVfdrHM1zaRaYYiEkBBudXyH00gbEjoxNWDXlc26yKyOoZWGGVhkEehBq9OSjJSauQ1dFa9lPJQt0F5cAd4y5jU4xGhGSxP7TDc+g+pqJXTHjnFQoJ7hdgfSJT4j7az5+4qz+feHXctqYbHuwCpV0OzFdgAjdF2z1rj9lfBRZ2c08yMkrFjIGXSVWPVgDPl1OehzXdGviVZvxPC8jJxzp4OlzvYwQRNeEeO3gaKJNtA14Awvr0Gai/ZLcuvCr3cgRFyh9PsQxx/NvWn2p81fEcPshp0G4X4h1znSqgYGcb+Js/ympDwfhZs+Azahh3hklYehdTt9BgVCWmhaW7f0D/lg4PCOZppuBXDfESrc2uD3gbLsDuuonOQfEP5akHNVg8o4ZaSzzd1MWWVwwEjuIw6BiBjGz7Y8hVSzmSz+ItyNriFFPlswWRDj2JI/Grt7SU0WaTjrayxT/RWAb/QWrStBQnHTy3b+l9xF3WSDdjt68F9PZMx04caf1Q8bYJA8sj+lcviN4eGcZmZxmJ2JkXrqhl8TbeeNz/KfWtzirfCcxI4+WSVG9sSro/3HNTztH5LF/GrRELcRZ0k9GHUox8vY+VTKpGNROW045Is2scFXgNwfiiFDmHIKnOzwOfXzx6/ue9XTzVFdGMNZsmtDkxOuUlXGNBP6p9DVU//AMzd3lvBZz20scsD6FnYL3fcN8wJ1eIjG2Pb3q8EUdKw6uavF7vnz7F4LBBezfldoHmu3jWD4gLptlJPdAEsQWIG+T0AwKngpisiuSc3OV2XSsrClKVQkUpSgFKUoBSlKAUpSgFKUoBSlKAxWvf2iyxvG4yjgqwyRkHY7itmlAQy27N7NJ1mIkYJju4nctGmDkBVPkDuB0FdTnfh809lNBbqpeVdHibSADsTnB3A8q79K0dWTabd7EWRU3O3I93cpZyxxR99HGI5o+8Gnw6SpDkb9GHT9b2qfcw2MlzYyxBF7yWIroZvCCw3BYehzv7V26VaVaTUU+NiNKKw4j2az3bQPc3KRtHEsR7qIliVzhtTMMHp5GrJtISiKpYuVABdsZYgdTjbJr2pValWU0k+CVFIxWaUrMkUpSgFKUoBSlKAUpSgFKUoBSlKAUpSgFKUoBSlKAUpSgFKUoBSlKAUpSgFKUoBSlKAUpSgFKUoBSlKAUpSgFKUoBSlKAUpSgFKUoBSlKAUpSgFKUoBSlKAUpSgFKUoBSl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94" name="Picture 22" descr="http://www.creatorssummit.com/wp-content/uploads/2012/12/EW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1224136" cy="1224136"/>
          </a:xfrm>
          <a:prstGeom prst="rect">
            <a:avLst/>
          </a:prstGeom>
          <a:noFill/>
        </p:spPr>
      </p:pic>
      <p:sp>
        <p:nvSpPr>
          <p:cNvPr id="3098" name="AutoShape 26" descr="data:image/jpeg;base64,/9j/4AAQSkZJRgABAQAAAQABAAD/2wCEAAkGBxQSEhUUEBQVFBUWFxgWFxYWFRcbFxkUGBkXFxkgGRwaHikgHBolHhcaITEiJSkrLi4uGR8zODUsNygtLisBCgoKDg0OGxAQGywmHCYvLiwsLCwsLC8sLCwsLCwsLCwsLCwtLCwsLCwsLCwsLCwsLC0sLCwsLCwsLCwsLCwsLP/AABEIAIsBawMBEQACEQEDEQH/xAAbAAEAAgMBAQAAAAAAAAAAAAAABAUBAwYCB//EAEsQAAIBAgQCBAkHCAgHAQEAAAECAwARBBIhMQUGE0FRYRQiMnFygZGhsRYzQlJikpMHFyM0ssHR4RVDc3TS0/DxNVNUY4KiwoMk/8QAGgEBAAMBAQEAAAAAAAAAAAAAAAEEBQMCBv/EADgRAQACAQICBgkBCQADAQAAAAABAgMEEQUxEiEyUXGRExQVQWGBocHRUgYWIkKx0uHw8TNyoiT/2gAMAwEAAhEDEQA/APuNAoFAoFAoFAoFAoFAoFAoFAoFAoFAoFAoFAoFAoFAoFAoFAoFAoFAoFAoFAoFAoFAoFAoFAoMA0C9NxmgxegzQKBQKBQKBQKBQKBQKBQKBQKBQKBQKBQKBQKBQKDxNKqAs5CqNySAAO8mia1m07RG8kUqsAykMDsQQQfMRQmJrO0vdEFAoFAoFAoFAoFAoFAoNGOYiNyNCEYjz2NeqRvaIeMk7Umfg5XkNzmlFzayn13OvnrQ4hEbVllcLtO9o37jntzmiFzazH13Gvnr5Hi9pi1Np731/C6xMW3judXg2JjQnUlVJ89hWzjnekeEMvJG15j4uS4bKTxAm51eQHX6IDWHm0HsrIw2mdXz98/0U6zvkdnW0sud584w2FwjyRnLISqIbXszHXQ9YUMfVXXDTp32locL0tdTqYpaP4ec/wC+LR+TniE8+Ez4ls56RgrEC5QW3t9rMPVU561rfarpxfBhw6noYo2jaN/H/mzqa4st5kcKCWIAG5OgFebWisbzyTEbsRShhdSGB6wbilL1vG9Z3gmJjql7r0goFAoFAoFAoFAoFAoFBQcc5hOHlVOjzKQGJvY2JI8XvFqt4NNGWkzv1qGp1k4bxXbqXOExSyqHjIZT1/x7D3VWtSaztbmuUyVvXpVnqbq8vat4+8oivh75ri9hc5db2HbtVbVTkjHvj5vGSbRHUpOHc1MPFnXN9pdD6xt7LVRxcRmOrJHz/wAOVc23VZ0WD4lFL824J7Nj7DrWjjz48nZl2i0TyS67PSn5q4J4Zh2hzlLlWDWuLqb6i4uK9479C263odX6rmjLtu+avyXxLCEnDMWF94ZSpPnUlb+bWrnp8V+1D6eOK6DUxtmjb/2jf6xv9gc18Vw/zyuQP+bBYfeAF/bT0WG3JE8N4bn7Ex8rfad0nDflVnA/SQRN6JZfjmqJ0lfdLnf9nMU9i8/SfwsIPyrr9PCkejLf4oK8zpJ90uF/2bt/Lkj5x/1Ni/Knhj5UU48wQj9oV59Vv3uFv2d1EcrV+v4Tovyj4E7u6+eNv/m9ePVsncr24HrI5VifCYdLw7HRzxrLCwdGF1YdfUd9QQQRY9lcbVms7SzMuK+K80vG0wk1DmUCgUCgUCgj8Q+ak9Bvga94+1Hi55exbwlynIXly+ivxNaHEOzX5srhfat4Qzz55cXot8RXx3GO1Twn7PsuFcrfL7urwPzSegvwFbWLsV8IZOTtz4y5Hl/XGE98h9t/41kaTr1Mz4qePtu1rbWXy/8ALHj/ABoIAdg0rDz+Kvwerukrzs+o/ZzD28s+Ef1n7O75XwHQYSGK1iqDN6beM3/sTVXJbpWmWDrc3ptRfJ3z9PctSa8SquS4vj2xEgji1W9hb6R7fN/vXzOt1VtVkjFi5f1nv8F7FjjHXpWdDwrBdDGFvc7k957O6tzR6eNPiinmq5L9O26WTVpzc2/PODGIXDhyzMwTOq3jDk2ALdeptcXA6yK5emrvs0o4Tqpwzmmu0RG+089u/Z0tdWaUCgUCgUCgxegzQKBQQeLcMTEJlfceSw3U938K64stsdt4cM+nrmr0bf8AHGvFiMA9x5JO+6N5x1H39lacTi1MbTz+rHmufSW3jl9JX/Dea4n0l/Rt36r7er11Ty6K9euvXC/h4jjv1W6p+i+jlDC6kEHrBuKqTExzX4tExvCHj+ExTeWov9YaN7Rv66r5dNjy9qEWpW3NQYzlNhrC4bubQ+0afCs/Jw60ddJcZwz7pRfCMZh/Kz2H1hnX2629tcunqsPPfbzh53yVTMLzcf6yMHvQ/uP8a604lP8ANXyeozd8LbC8xQP9PKexxb37e+rlNdht79vF0jJWVnHIGF1II7QbirUTExvDo0z4CN/LjRvSRT8RXrpT7pe65b17Npj5oEvLGDbfCweqNR8BXr0t+9Yrr9VXlkt5yhTciYBt8OB6LyD3BrV6jPkj3u9eMayvK/0j8IU35NcEdhKnoyf4ga9xqbu1ePauOcxPydLwjhseGhWGIEIl7XNySSSST2kkmuFrTad5ZmfPfPknJfnKZeoci9BmgUCgUCgj8Q+ak9Bvga94+1Hi55exbwlyvIXly+ivxNaHEOVfmyuF9q3hBz55cXot8RXx3GO1Twn7PsuFcrfL7urwPzSegvwFbWL/AMdfCGTl7c+MuR5R1xDH7DH2sv8AGsjQdeaZ+EqWHtO0Nba0+O8U/wD7uM5N1Eqx/wDhFq/7Ln11fr/Bh3fZYP8A8nC+l75iZ+duX9YfYhVB8aouZuI5R0SnVh4x7F7PX8PPWNxXV9Cvoq855+H+VnT4956UtvLvDejXO48dh91f4munDNH6KnpLdqfpDzny9Kdo5LHG4xIUaSVgiKLlidAP9dVakzERvLnjx3yWilI3mfc+S8y82z8Rk8HwauI2Ngi+XIO1z9FO7btPUKl8s3no1fX6LhmHRU9NqJjpR5R4d8/Hy73Uco/k+TDlJcSRJMpDKo+bjYai31mHadOwdddceCK9c82VxDjeTPE48XVSeffP48HdV3YRQVXE+YsNh9JZVDfVHjN91bkeuu2PT5cnZhWzavDi7doSuF8RjxEYkhbMpuL2INxoQQdjXjJjtjt0bc3TFlrlr0qT1JdeHUoFBzvMseKzqcOWyBdQhAOa5vcdYtb31ma6uq6UTi5fDvaGjnT9GYy8/ip/6cxkXzgP/wCkdveAKoeu6zH2vrH36l31TS5OzPlP/UmDnNvpxKe9WI9xB+NdacYn+asfKXO/Co/lt5wsIOboT5QdPOAR7jf3VZpxXDPOJj/fgrW4ZmjltKxw3GYH8mVb9hOU+xrVbx6vDfqraFa+lzU7VZTmUEWNiD6wRVmJ98K8xHKVDxDlSF7mO8R7tV+7/AirePW5K8+uFHLw/Hfrr1T9FHLwLFYc5oiSO2Mm/rXr99W41OHL1Xjz/KjbSajDO9J8vw34Hm2RDlnXNbcgZXHnGx91eL6Kto3pL3i4les7ZI/LqOHcUinF42BPWp0YecVQyYr452tDUxZ8eWN6ym1zdkPFcMik8uNSe21j7RrXHJgx37VYeZpE84VOJ5TjPzbsncfGH7j76qX4dSezMw5zhieSBFy3iI3BjdRqPGDEad46/NrXCuhzUtHRl4jFaJ6pdjWwsovE4WeJ1jbKxFgdrHzjbsvXHPS18c1rO0umG1a3i1o3hyHydxf1h+KaxPZ+r7//AKlseu6X9P0g+TuL+sPxTT2fq+/6yeu6Xu+kHydxf1h+Kaez9X3/AFk9d0vd9IPk7i/rD8Q09n6vv+sp9d0vd9IPk7i/rD8U09n6vv8ArKPXdL3fSD5O4v6w/FNPZ+r7/rKfXdL3fSHR8uYKWKMrM2YlrgXJsLDrNamhw5cVJjJO87szV5ceS++ONoW1XVUoFBH4h81J6DfA17x9qPFzy9i3hLleQvLl9Ffia0OIcq/NlcL7VvCDnzy4vRb4ivjuMdqnhP2fZcK5W+X3dRhmtCp7Iwf/AFrZpO2KPD7MnL27eMuW5JX9K5/7fxI/hWVw3tzPwU8HN1PFcYIYZJTtGjP90E1t1jeYhew4py5K0j3zEPmH5JMIZMTLO2uRNz9eQ7+eyt7au6qdqxV9T+0GSMeCmGPfP0h9SxuJEaF22A9p6hWXnzVw45vb3Pk61m07Q5jg2FOImMkmoBzN3t1DzfuFfP6HDOqzzkyco658fdH+/dcy2jHTow6TiWPjw8bSzMERRck+4AdZJ0A66+lmYrG8quHDfNeMeON5l8f4pxPE8YxIihUiMG6JfxUXbPKR1/DYX66drWyztHJ9lg0+n4Xg9Jkne0857/hX4f8AZfTeVuWIsDHZPGkby5CPGY9g7FHUPidatUxxSOp8vrtfk1d97cvdHuj/AD8V7XtRc9x/m+DC3UnpJB9BDsftHZfj3VbwaPJl6+Ud8qOp4hiwdU9c90OIxHHsfxBikAZV+rFoAPtuf3kDurSrp9Np43vPX8fwx7arVaqejjjaPh95WXCvybk64mW32YtT95hb3Hz1xy8U92OPP8LGHg3vy2+Ufl3PCeGR4aMRQiyi51NySdyT21mZctslulbm2cOGmGnQpySZJlXymC+cgfGuM2iOcukzshy8bgXeVfV437N6421eGvO0PM3rHvRm5mw42Zj5kb99c/X8Pf8ARHpavI5og7W+6aj2hh7/AKI9NVbwyB1DKbggEHtBq3WYtG8cnWGmfh0T+XGjd5UX9teL4Md+1WJ+TpXNkr2bT5q+flfDtspX0WPwNxVW/DdPb3beErNeIZ6+/fxVuJ5NH9XKfM6g+8W+FVMnB4/lt5xCzTis/wA1fJXnhmMw2sea3/ba4+7/ACqtOm1en7O+3wnf6LEajS5+1t8/yn8F5ndpFjmUEsQuYCxBPaP9qs6XiV7XjHkjn7/8K+p4fStJvSeqHWVtMlEx/DIphaRAew7MPMRrXTHlvjn+GXHLgx5Y2tDk+JctSwnPhyzgai2ki+zf1eytDHq6ZI6OSNv6MrNocmKelinf+rqeCSStCpnFn1vcWNr6EjqNqoZopF56HJqaabzjicnNPrk7lAoFBX8fx7QYeWWNOkZFLBddT6tbDc+avN52rMu+lxVzZq47TtEzzfLfzo4z6mG/Dk/zaq+nv3Pq/wB3tL+q3nH4Pzo4z6mG/Dk/zaenufu9pf1W84/tPzo4z6mG/Dk/zaesXP3e0v6recf2n50cZ9TDfhyf5tPT37j93tL+q3nH9p+dHGfUw34cn+bT1i5+72l/Vbzj+0/OjjPqYb8OT/Np6e/cfu9pf1W84/td7yJx+XGwNJNGqEOVBUMEYWBuAxJ0vbc7VYxXm8bzD5/imjx6XNFMdt423+MfCdnS10ZpQKCPxD5qT0G+Br3j7UeLnl7FvCXK8heXL6K/E1ocQ5V+bK4X2reEHPnlxei3xFfHcY7VPCfs+y4Vyt8vu6TNbDX7Ib/+la8f+H5fZkZu1b5uf5IXxpD9lR7Sf4VncM7Vvkq4Pe1/lTx/R4IoN5XVPUPHPq8UD119Bpq738H0PAsPpNV0v0xM/aGPyVYHo8FnO8rs/wD4jxB6vFJ9dNTbe+3ccdzdPVTX3ViI+/3SeYsYZJBEmoU2063Onu29Zr5TieonLljDT3fWf8Kenp0Y6UrmBEwsBMjBVQFnY7X6z+72Vs6XBGnxRXz8Vfa2bJtWN5nqiHyfjfFJ+MYpYoARGCejQ6AAaGSTvsfVew1Ovi1py22jk+x02nw8LwTly9r3/wBsf79H1Hlnl+LBRdHHqx1dz5Tt2nsHYOqrVKRWNofK63W5NXk6d+XujuhL4rxSLDpnmcKOrtJ7FG5Nd8eK+SejWGdmz0w16V52h844xzfiMY/Q4RXRW0ATWRh3keSPN6zWxi0WLDHTyz+P8sDNxDNqLdDDExHw5rPl78noFnxhuf8AlKdP/Jhv5h7TXDPxKZ6sXV8fwsabhER/Fmn5fl2OImhwkQ8UIg0VUUb76D1VjajURSOneWx/DjrtEbQoMVzax0iQL3sbn2D+dZl+JWnqpDnOafdCPmxs+3SW7vEH7r1z31eXv/o875LNkXKszauyD1lj/r11McOy27Ux/VPobTzTYuUF+nKx9FQPjeu9eGV99nqMEd6SnKsA3LnzsP3CuscPxfHzevQ1ejyvB2N9409n4e6fM9FVbwQhFCqLBQAB3CrlaxWIiOTrEbNlegoFAoNJwyZs+Vcw+lYZrefevHo69Lpbdfe9dO23R36m6vbyUCgUCgUCgUGrETqilnNlUXJrze8UrNp5Imdo3lU/KXD9rfcNVPX8Pf8AR49NU+UuH7W+4aev4e89NXvPlLh+1vuGnr+HvPTV7z5S4ftb7hp6/h7z01e8+UuH7W+4aev4e89NXvPlLh+1vuGnr+HvPTV71jw/HJMuaM3ANjpYg+arGLNTLG9Je62i3XCVXVJQYoNHEPmpPQb9k17x9qPFzy9i3hLleQvLl9Ffia0OIcq/NlcL7VvCDnzy4vRb4ivjuMdqnhP2fZcK5W+X3X+KNsG39gf2K1Lztpp/9fsx8/O3zVHJA+dPof8A1VThkdqfBXwe9yH5XMYXxMMC65EvYfXkNreeyj219HpY2rNn2n7P44phvln3z9I/6792GDwkca7oixr3sBYn4msfiGq9Djm/vnk+btM6jNN598zKHyxgbkyt1XC36z1n93trJ4Tpulac1vl4971qL7R0IcNz5zC+OnXC4W7Rh8oC/wBbLf8AYXq6tC3ZWplv056MPpeE6KmkxTqc3VMxv4R+Z/w7/k/lpMDDl0aVrGR+09g+yOr1nrqxjxxSHz3ENffV5OlyrHKO7/MnNvMy4JBYZ5XvkXq03LHs126/eL2l0s57d0RzYWt1saevfM8nC8M4LieJydNMxCXsZGGlvqxrt+7fc1qZM+LS16FI6+78sbDp8+tt6S89Xf8Ah9J4LwSHCplhW31mOrN6R/dtWNlz3yzvaX0GDTY8FdqR+VjXJ3RsdgUmXLILi99yLHuIrnkxVyR0bQi1YtG0sYTh8UXzaKvfbX2nWox4cdOzBFYjklV1SUCgUCgUCgUCgUCgUCgUCgUCgUCg1YmBZFKOLhhYivF6Res1tylExvG0qj5Lwfb+9/Kqns/D8fNz9DU+S8H2/vfyp7Pw/HzPQ1PkvB9v738qez8Px8z0NT5Lwfb+9/Kns/D8fM9DU+S8H2/vfyp7Pw/HzPQ1PkvB9v738qez8Px8z0NVjw7h6QrljFgTc3NyTVnDhrijar3WsVjqS66vRQYoPGIjzKy7ZgR7RaprO0xLzaOlWYUnLPBHw5cyMpzWAy32F9TcDtq1qtRXLttClotJbBMzaeZzLwV8QUMbKMtwc19jbUWHdtWFr9HfPNZrMdXe3tFq64ItFo5rPE4PNAYgbXTJf1Wq5fF0sU0+Gyhk/j3+KJy7wpsOrByCWN/FvYADvrjo9POGsxaebnjpNYc5jOSpJOJjFM6GLOkmXXPdAoC2ta11Gt9q1IzRGPo+99Bj4tSmh9XrWel1x8Ov3um4xwnpypzZct+q+ht376Vj67Q+szWeltsycWX0e/UnR4ZVQIPJAy+r+NXMeOuOkUryhzm0zPSc5ytyRDgpGkVmkYjKpcDxF67W6z2/zqKYopO7S13FsurpFLRER79t+uXUV1Zav4rwSDE5enjD5DddWG+40IuNNjXXFnyYt+hO27hm02PNt0432T44woAUAACwAFgAOyuUzMzvLtEREbQ9USUCgUCgUCgUCgUCgUCgUCgUCgUCgUCgUCgg8bwjzQSRxvkZlIDa6H1a2O3rrphvFLxa0bw456WyY5rWdpl85/N9jPrw/iP/AIK2PaODunyj8sH2Vqf1R5yfm+xn14fxH/wU9o4O6fKPyeytT+qPOT832M+vD+I/+CntHB3T5R+T2Vqf1R5yfm+xn14fxH/wU9o4O6fKPyeytT+qPOT832M+vD+I/wDgp7Rwd0+Ufk9lan9Uecn5vsZ9eH8R/wDBT2jg7p8o/J7K1P6o85dryZwaXCwsk7hyWLAKSVUWAsCQN7X2rN1eemW+9Y2a+h0+TBj6N53X9VV0oFAoFAoFAoMUGaBQKBQKBQKBQKBQKBQKBQKBQKBQKBQKBQKBQKBQKBQKBQKBQKBQKBQKBQKDFBF4uxEEpBIIjcgjQg5TtQcvy/h4nSF3xkvSnKTH4SNWvoMp117O+pGrBoksuJ6fFyxZZ3VVGIyDLc7BurzVAlYzD5sXh4RNN0ZgvmWVgWtmsSRuT20BZ5IWxmHMjuqwNLGzNd18XXxt9z7qka+A4eJ0hd8ZL0pykx+EjVr+TlOuvZSR5w8IlmxfTYiWIRyELlmKhRr1Xtpag34Xi0i8LaWQkvlZVY+UbtkQ+fXfuoHBMK7ifCzTTZo2Rw6yEPZkBsGN9LjbvqBr5b4eZJZi0+IPQTlVHSmxCnTMDve2tTIiwcRlGDssjZ5cUYQ5YllVuwnba3roLKWA4PE4cRvI0cxMbq7lvG0ysL7G591BE4BxCRcbKsjM0ck00a5mJCvG2YAX2BUkeodlQLbkyVmgYuzMelkF2JJsDpv1UGvjjtLiocMHZEKtJJkJUsBcKLjW1x76CLC7QS4rDh3ZBAZo8zEsmliAx13PuqRG5fw8UkcTyYyXpSQTH4SNWzaDKdddNO+kjreIG0UhGhCNqO2xqByHL8EUkUTy42USE6p4SBrmIAynXXTTvqRb8vTM2JxgZmIWRQoJJAFm2B29VQOdOKkODQmWQE4zIWDsGyENpe97VItoAYcbDHDNJKjq5kR5C+UAeKbna5/1rQacDhWxcU2IaWVXzOIQrsqoqeToNN96gap8e+IjwBZ3XpWZJCjFScpCk6ea/rqR6mleGTFQxzSSIMK8l2cs0cgFhZtxvf1ioG3gOGidYXbGSmQ5GMZxIsX0OUrvbqtUyPHNmLlMz9C7KMNGkjBWIDMzro1txl1176gbeccVIfBThnYF87jKxAayq4uBv5u+gkDiPS4rBsjEJJFIxUMbXyncbEg/CgtOY3K4WYqSCI2IINiDbqI2oOYkzQRYSaOeVpJDEGjeQsrhwC3inv09dSLnlmZmkxmZmbLOwW5JsNdBfYVA52PFOcHhc0sgz4nK79IwOQkg3a+wHwqRbcNcpjDHBNJND0RZ8z9IEfW1m6jtp3n1QJ3JEzPg42dmYkvcsST5R6zQVE+OmQcRMbMWRky6k5FJIYqDtYXPqqRK4VgQxhlwmIZrW6YPKzZgbXuutm33tUSPfBuKok+LE8yr+l8QSSAaa3yhjt5qClOMc4CNjLICcVlL9I18lm+lfapF7h8LEglaHFyTMIn8U4gOBpvYbEG2vfUCiJKYJMQuJmE+llMxYMc+W2Q76a+qpFnxOfPi1ixUjRR9CGUByitKTrdh6xv1d+sC74Bg5IkZZJOlXOTGxJLCM7BiRqf40FpQKDFBE4z+rzf2Un7JoKnlThkJw0EhijL2DZ8i5swJsb2vfTego8BjMGk2KGLEZYzvlzRlzludjlNtaCZjOJwJjMNLmCw+DnKcpAynMFsLXA9VBgP0743EoD0XgzRoxBGbxbki/Vce8UGvl3iWAWOEOI+nGUX6Els99PGy73trepG/hPC4Z58b0qK5EtgTuL5tj1VAqsNiHxEGDw4e7mRyS3jWWK5GYdYsdvsipFvEksGPiM8iuZ42TMqZRdbMNL77C/fUCXykf0mN/vL/ABNBz+HiJwQkQFuhxZlIG+Vd/iKkW+LxyYzFYUYc51jJldgDZRplBv1ki1qCHDhi8ONZPLixkkyekhB94uPXUC15CfNhie2Vz7bGg88ckEGMgxEmkRRoma2inUrfzk+40ERJRPPi8RHrEuGaJXtozWzG3ba3woJvKXDIWw0MhijL2zZyi5rhjY3te4tQXXEvmZPQb9k0HGcucSwCQxCYR9MNyYSWzZiV8bLvt11In4PiEeFxeL8Ibo85R0JBsy2a9rb7/GoFO8B8BgzrYSYwMAetGDD32qRdzYVMNj8MIQI1lWRXVdFbKtxpte5FQInC+KJg4Z4JjlkRnyKQbuG8gr23NSI0vDcsfDoZl8p2zKdPLIax79aDouI8NigwmIEKKl4pL23PituTrUCm5f4lw9UhDCPpgEF+iObpNB5WXe/Xeg88LwU2KXEyxyqiTuy2aPMWQAqut9NCR6qDRwzFZ/6OB8qOSWMjsyhbD7tqDZw+ExcSjh+ghlaP0JFLWHcDce2pHTcz/qk/9m3wqBE5a4NAsUMoiXpDGjFtzmKgki+x16qCv4dxOPCTYxcQ2QtIZFuD4ytcjL20FS8XR4LBdOMq+Eh2DD+rJYm46wV1t2GpFnhZIpMZG2BW0YR+mKKVjOhygiwBa9vd2VA1cpcyYaDCoksmVgWJGVzuxI1AI2NBsw+LeJ+IyQqJGV4zlN9R419uwXPqoNGIlw8k2GfAWExkUuIwQBH9PONh/vQT+A4KKTEYzpI0e02mZVa3lbXFBQFlHDo81soxevZazX91SOig4hgWWVcKIxIYpPJiKHKBc65RptUCmbh8a8MXEIoWZcrCRdGv0mXcdxqRc4/isRkEeNSPoWjV45GUkFiBm16jvt3dtQPXJC2E/R5ug6T9Dmv5Ot7X1tt7+u9B01AoMUCgzQKBQKBQKDBoFBmgUGFUDYWoM0CgwRQAKDNAoFB5ZQdwDQeqBQYKjsoM0CgUCgUCgUCgwyg7gGgzQKBQKDAUDYCgzQKBQKDDKDuAaDNAoFAoNOLn6ON3tfIrNbtygn91BS4Hj8soRlwkmRyPHzpaxNr9ulBDxvE3nkyph5XXDysGCOoDMtwM19bddvbQT8Vx50eOMYdmkkj6TJnUFd7gk6XFqDZhePq6TFkZJIFLPG1r2ALCxGhBtvQVuA4hJLMMQMNMVdVRTnXIiX1YDrOu+9tKCY3MLl5ViwzyCJirFXXv2B1O3VQTMNxqOTDHELfIFZiDuMt7jz6UEXA8wGaFpI4HZlcKY8wzWIBvc9WtBr4fzHJM5VcK/iuEc51shvY383dQbI+ZU8HedlYBXMYUEEswsBbz391B7wfHGMqxYiBoGkBMd3Vg1tSLjY26v5UHrhXH1nnlhylWiLDUg5grFSR2dXtoJPBeJjERlwpWzslib+T10Gji/GDDJHGkRleUNlAYDybE76bfCgxgOOCQyI8bRSxrmaNrar2gjQjb20EPB8xyyqrx4SRkbZg6W3sfeDQb8Vx1+lePDwNMYrdIc6qASLgC/lGgn8H4kuJiWVLgNfQ7gg2I91BXcxcUZW8HjjdnljaxRlDAag2v12oNS8XOGwxZ8O8YjKoFZwWa/Xfz70EmDjxEqRYiF4TJcISVZSR1XU6Gg8/08zGVYoGkaKQRkBlFwQxza9Xi++g8cL5hedrLhnChyjPnWysN7+ag04PmaWVA8WEkZTsQ6bjfegtMJxQPiJYMpBiCEtfQ5wG27r0ECbmcLFNJ0ZtFN0JGYakG19tBQbIePkSpFPA8JkuEJZWUkdV1On86DViOZGvKYcO0scJKyPnVQCurZQdWtQXPD8Ys0aSJ5LgEX39ffQVmP46yTmCOBpWCBzlYDxSbdf8ArWgScdZBEZYGjMsoiClhcXtZtOrXbuoJeJ4oExEUGUkyKzBr6DKCdvVQVMfNTMjSjCyGNSQzh00y76b0E7G8fVUhMSNK8/zaAgEiwJJJ2AvrQMBxvOZUkjMUsS5ihYG62uCrDQj+NBBj5sPRrM+HkWFjbpAysBrl1A1tcUHnjnE2ld8NHFI+XIzGN1BKmz2udgdriglYrjzRJDfDuHkYoseZbi1gNdtaD3/TcixySS4Z4xGubVlObuFtqDz8pE8DOKCEgGxS4uDnCb+sGg247jZWQQwRGaQpnIzKoVdtWPX3UG/gnFhiFY5SjIxR0OpVhvqN6CxoFBigh8Z/V5v7KT9k0FDyvFiuhgKyRdFp4pVs+S+ovtfegjcFjxJlxfg7xKPCHvnUk3udrUE2UN/SOGzkFvBzmI2LeNe3denuEXiH63jbf9G1/PlFvdQb+WIsV0MBEkPRWXxcjZ8l9Rfa9qmREwBxPTY3wXovnDfpM2a/jWy209tBEmxMa8LiRCwEr5WJ1YeMWc6dWlvMRQWXAOIRtjphCbpLGrDxStmjAUgBgOok1Al8pfOYz+8v8TSRzsH6tDfbw8XqR0XM/wCsYK2/TH2eLmpApMP+ieXEj+qx0qv/AGMhCt57GxoL3kf9Xb+1k+NQMcY/X8F5pv2KDRj/APiLW/6Nr/eb+VSI/KUWKOGhMckQiufFZWLWztm12vvUCVLgpFnmmwEsbFiBLC+ozjvGx30NuvWgs+XeJDEQ5wnRkMVZeoMN7e0UFRx5ZDj4BAVV+iexcEr9K+g7qQNfNiTDAv4QyM2dLFAQMtxvfrvepEznHfCW38Kjt7f9qByx+sY3+2H/ANUDkr5vEf3mT4LUCr5PixZwyGGSJUu2jIxbfXUVItOE/wDEcZ6MP7C1A53GfqmN/vh/aFSLbFmbwvCjGdHlzMY+hzW6QAWz5tezaoHoYaWEzS4GSKaJnZnibWz7sFI6+426t6C/4JjlngSVFyhgfF7CCQR7QaCgxiTHiTeDsit4OLlwSMuYdnXe1BnjyyjwPp2Vn8KTVAQtr6aGgk8T/wCJYX0Jf2WqRz+AOJ8Bm6LouhvJnvm6XL9O30dqe8WWEyeFYDJfJ4O2TNv5Jvfqvbeg34//AIg9v+ja/wB4/wAqCu4PgMRiMFHCOiSBibvdjJYSEmwta9x21AlJDN4fiBhmRCEiBzgkZQi2tapHrmJJr4IMyGbpW8YKcl7jLpva1qgS+Kx4gYTE+EvGw6PxcikW3ve/qqRznFT0OHkj+jiIYJk7OkUxiQecizUHRY3As04lwkyLOsaq8bagpoRe2o6vdtUCby7xMzdIskYjljbLIF2JN9R7D20FxQKDFBqxcHSI6E2Dqy37MwI/fQauF4IQRJECWCC1zuaCqHLbK8jRYmWPpHZyFC2uTfrqRsxPL7M8cgxEiyRpkz5VJOpuTcWvrUDZheAKiTAu7vOpV5GsWsQVFraAC+1BowfL0kYVVxcuRbWWy2sOrzUE/h3CxC8zhiembMQbab7e2gr8BywsRhPSMwhLsqkDUv2+bT2UE/GcLEk8M2Yq0WYWAFmDC1j7/bQZ4XwsQtMwYt0shkNwNCeoUEOPlqPwd4GZiGcuG0DKxsRbzWoPeC4GwlWWeZp2QFY7qqhb6E2G5t1/yoNmH4GipiELFhO7u17aZ+oeag2cC4UMNF0asWGYtcgX181Br4vwbppI5FlaJ4w2UqFPlWB37vjQYwHAljMjs7ySSLlaR7Xy2tYACwG3soIWF5akiQJHi5lUbABbam56u00G/EcBbpXkw87wmS3SAKrAkdYvse+gn8I4amHjEaXIBJJO5Y7k0ETivBOmlSVZXiZFKgqBsb3389BqxHLzSQvFLiJJAxU5mC3XLrp56DZBwH9Kks80kzR3yBsoVSeuyjU0Enh3CxC8zhiembOQQNN9vbQOD8LGHVwGLZ5GkNwNC1tPdQVeD5YeJAkWLlRRsAF6/VQSsZwNjL00MzQyFQjkKrBgNiQ3XpvQa25YTwYwZ28Z+kdzYsz3BJ9woJ3EuFiZ4XLFTC2YWAsdtD7KCvk5cYGToMQ8UcpLOgVTq2+UnVb0Fvw7BLDGscfkqLC+/aSe8kk0Fdj+AmSczJO8TFAnigeSDfr/ANaUCfgHSQ9HLNI7BxIkhsGRgABa2lt/bQesBwQrN008zTSBcqkqqhQd7Bevv76D1guBrHh5IMxIkz3awuM4sbeag1TcvAxQqsjLJB83KALjq1B0IIA9lBswHA8hleSRpZZVytIQBZbWAUDQD+FBK4Pw8YeFIlJYLfU7m7Fv30EDF8vlp3mjnkiZwoIULsoAG/moMYrl5pFjDYiQvExZZLLmubW7tLUHr+g3KSJJiZJBIhXxgvi36xbroHFuXEnhiiZiOiAAYAXsFyn22B9VB6x3Ay0omgmaGTKEYhVYMo7Vbr/gKCRwbhS4cN4zO7tmd2tdm9Ww7qCxoFAoMUGaBQKBQDQKDBoFBmgUCgUCgUCgUCgUCgUCgUCgUCgUCgUCgUCgUCgUCgUCgUCgUCgUCgUGKBQKDNAoFAoFAoFAoFAoFAoFAoFAoFAoFAoFAoMUCgUCgUCgUCgUCgUCgUCgUCgUCgUCg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125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88640"/>
            <a:ext cx="1512168" cy="1418267"/>
          </a:xfrm>
          <a:prstGeom prst="rect">
            <a:avLst/>
          </a:prstGeom>
          <a:noFill/>
        </p:spPr>
      </p:pic>
      <p:grpSp>
        <p:nvGrpSpPr>
          <p:cNvPr id="29" name="Group 28"/>
          <p:cNvGrpSpPr/>
          <p:nvPr/>
        </p:nvGrpSpPr>
        <p:grpSpPr>
          <a:xfrm>
            <a:off x="397536" y="2060848"/>
            <a:ext cx="8350928" cy="4032448"/>
            <a:chOff x="539552" y="2564904"/>
            <a:chExt cx="8350928" cy="4032448"/>
          </a:xfrm>
        </p:grpSpPr>
        <p:pic>
          <p:nvPicPr>
            <p:cNvPr id="3074" name="Picture 2" descr="http://www.enpa.be/Uploads/Links/Logos/Act_logo_simpl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2708920"/>
              <a:ext cx="1133983" cy="576064"/>
            </a:xfrm>
            <a:prstGeom prst="rect">
              <a:avLst/>
            </a:prstGeom>
            <a:noFill/>
          </p:spPr>
        </p:pic>
        <p:pic>
          <p:nvPicPr>
            <p:cNvPr id="3076" name="Picture 4" descr="CEPIC Centre of the Picture Industr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75656" y="3501008"/>
              <a:ext cx="1944217" cy="524631"/>
            </a:xfrm>
            <a:prstGeom prst="rect">
              <a:avLst/>
            </a:prstGeom>
            <a:noFill/>
          </p:spPr>
        </p:pic>
        <p:pic>
          <p:nvPicPr>
            <p:cNvPr id="3078" name="Picture 6" descr="http://www.eurocinema.eu/images/imag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92280" y="4221088"/>
              <a:ext cx="1296144" cy="838681"/>
            </a:xfrm>
            <a:prstGeom prst="rect">
              <a:avLst/>
            </a:prstGeom>
            <a:noFill/>
          </p:spPr>
        </p:pic>
        <p:pic>
          <p:nvPicPr>
            <p:cNvPr id="3090" name="Picture 18" descr="http://www.poliglotti4.eu/img/logos/cepi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35896" y="3284984"/>
              <a:ext cx="1386153" cy="1232137"/>
            </a:xfrm>
            <a:prstGeom prst="rect">
              <a:avLst/>
            </a:prstGeom>
            <a:noFill/>
          </p:spPr>
        </p:pic>
        <p:pic>
          <p:nvPicPr>
            <p:cNvPr id="3096" name="Picture 24" descr="http://www.filmdirectors.eu/wp-content/uploads/2012/03/FERAlogo200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16016" y="2564904"/>
              <a:ext cx="780086" cy="936104"/>
            </a:xfrm>
            <a:prstGeom prst="rect">
              <a:avLst/>
            </a:prstGeom>
            <a:noFill/>
          </p:spPr>
        </p:pic>
        <p:pic>
          <p:nvPicPr>
            <p:cNvPr id="3100" name="Picture 28" descr="http://www.eureporter.co/wp-content/uploads/2013/12/FEP_newLOGO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79712" y="4365104"/>
              <a:ext cx="2016224" cy="771206"/>
            </a:xfrm>
            <a:prstGeom prst="rect">
              <a:avLst/>
            </a:prstGeom>
            <a:noFill/>
          </p:spPr>
        </p:pic>
        <p:pic>
          <p:nvPicPr>
            <p:cNvPr id="3102" name="Picture 30" descr="http://www.writersguild.org.uk/images/stories/news-images/TV/fse-logo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52120" y="3933056"/>
              <a:ext cx="983961" cy="792089"/>
            </a:xfrm>
            <a:prstGeom prst="rect">
              <a:avLst/>
            </a:prstGeom>
            <a:noFill/>
          </p:spPr>
        </p:pic>
        <p:pic>
          <p:nvPicPr>
            <p:cNvPr id="3104" name="Picture 32" descr="http://www.musicindie.com/_uploads/imgpool/Impalalogo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55976" y="4869160"/>
              <a:ext cx="1526048" cy="703678"/>
            </a:xfrm>
            <a:prstGeom prst="rect">
              <a:avLst/>
            </a:prstGeom>
            <a:noFill/>
          </p:spPr>
        </p:pic>
        <p:pic>
          <p:nvPicPr>
            <p:cNvPr id="3106" name="Picture 34" descr="Hom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868144" y="2780928"/>
              <a:ext cx="781050" cy="771525"/>
            </a:xfrm>
            <a:prstGeom prst="rect">
              <a:avLst/>
            </a:prstGeom>
            <a:noFill/>
          </p:spPr>
        </p:pic>
        <p:pic>
          <p:nvPicPr>
            <p:cNvPr id="3112" name="Picture 40" descr="http://upload.wikimedia.org/wikipedia/en/3/3a/Fiapf_logo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99792" y="2780928"/>
              <a:ext cx="1300034" cy="576064"/>
            </a:xfrm>
            <a:prstGeom prst="rect">
              <a:avLst/>
            </a:prstGeom>
            <a:noFill/>
          </p:spPr>
        </p:pic>
        <p:pic>
          <p:nvPicPr>
            <p:cNvPr id="3114" name="Picture 42" descr="UNIC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308304" y="5373216"/>
              <a:ext cx="1582176" cy="504056"/>
            </a:xfrm>
            <a:prstGeom prst="rect">
              <a:avLst/>
            </a:prstGeom>
            <a:noFill/>
          </p:spPr>
        </p:pic>
        <p:pic>
          <p:nvPicPr>
            <p:cNvPr id="3118" name="Picture 46" descr="http://www.obs.coe.int/documents/205595/516704/ivflogo.jpg/62df576a-daa3-4aa5-93a1-2604721cab27?t=1363336714000?t=136333671404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39552" y="5445224"/>
              <a:ext cx="1788443" cy="852477"/>
            </a:xfrm>
            <a:prstGeom prst="rect">
              <a:avLst/>
            </a:prstGeom>
            <a:noFill/>
          </p:spPr>
        </p:pic>
        <p:pic>
          <p:nvPicPr>
            <p:cNvPr id="3120" name="Picture 48" descr="http://upload.wikimedia.org/wikipedia/en/thumb/0/0e/MPAA_Logo.svg/224px-MPAA_Logo.svg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283968" y="5877272"/>
              <a:ext cx="1521678" cy="720080"/>
            </a:xfrm>
            <a:prstGeom prst="rect">
              <a:avLst/>
            </a:prstGeom>
            <a:noFill/>
          </p:spPr>
        </p:pic>
        <p:pic>
          <p:nvPicPr>
            <p:cNvPr id="3124" name="Picture 52" descr="http://upload.wikimedia.org/wikipedia/en/thumb/5/5a/Premier_League.svg/125px-Premier_League.svg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843808" y="5373216"/>
              <a:ext cx="859646" cy="1224136"/>
            </a:xfrm>
            <a:prstGeom prst="rect">
              <a:avLst/>
            </a:prstGeom>
            <a:noFill/>
          </p:spPr>
        </p:pic>
        <p:pic>
          <p:nvPicPr>
            <p:cNvPr id="3129" name="Picture 57" descr="http://www.sheerpublishing.co.za/wp-content/uploads/2011/01/icmp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020272" y="2852936"/>
              <a:ext cx="1623442" cy="893805"/>
            </a:xfrm>
            <a:prstGeom prst="rect">
              <a:avLst/>
            </a:prstGeom>
            <a:noFill/>
          </p:spPr>
        </p:pic>
        <p:pic>
          <p:nvPicPr>
            <p:cNvPr id="3131" name="Picture 59" descr="http://upload.wikimedia.org/wikipedia/fr/b/b4/Logo_Bundesliga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228184" y="5301208"/>
              <a:ext cx="819617" cy="1008112"/>
            </a:xfrm>
            <a:prstGeom prst="rect">
              <a:avLst/>
            </a:prstGeom>
            <a:noFill/>
          </p:spPr>
        </p:pic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CW! </a:t>
            </a:r>
            <a:r>
              <a:rPr lang="fr-FR" dirty="0" err="1" smtClean="0"/>
              <a:t>membership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brings CW! together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Passionate belief </a:t>
            </a:r>
            <a:r>
              <a:rPr lang="en-GB" sz="2800" dirty="0" smtClean="0"/>
              <a:t>in the importance of creativity, creative content, cultural diversity and freedom of expression</a:t>
            </a:r>
          </a:p>
          <a:p>
            <a:pPr algn="just"/>
            <a:endParaRPr lang="en-GB" sz="2800" dirty="0" smtClean="0"/>
          </a:p>
          <a:p>
            <a:pPr algn="just"/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Shared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vision </a:t>
            </a:r>
            <a:r>
              <a:rPr lang="en-GB" sz="2800" dirty="0"/>
              <a:t>for the internet that protects rights and freedoms for all and </a:t>
            </a:r>
            <a:r>
              <a:rPr lang="en-GB" sz="2800" dirty="0" smtClean="0"/>
              <a:t>everyone</a:t>
            </a:r>
          </a:p>
          <a:p>
            <a:pPr algn="just">
              <a:buNone/>
            </a:pPr>
            <a:endParaRPr lang="en-GB" sz="2800" dirty="0"/>
          </a:p>
          <a:p>
            <a:pPr algn="just"/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Keenness for an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open dialogue </a:t>
            </a:r>
            <a:r>
              <a:rPr lang="en-GB" sz="2800" dirty="0"/>
              <a:t>with European </a:t>
            </a:r>
            <a:r>
              <a:rPr lang="en-GB" sz="2800" dirty="0" smtClean="0"/>
              <a:t>decision-makers</a:t>
            </a:r>
            <a:endParaRPr lang="en-GB" sz="2800" dirty="0"/>
          </a:p>
          <a:p>
            <a:endParaRPr lang="en-GB" dirty="0"/>
          </a:p>
        </p:txBody>
      </p:sp>
      <p:pic>
        <p:nvPicPr>
          <p:cNvPr id="4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Objective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lvl="0" algn="just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Establish Creativity Works!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as a creative, informative and credible voice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0" algn="just">
              <a:buNone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000" dirty="0" smtClean="0"/>
              <a:t>in the broader debate about culture, innovation, copyright and the digital economy for the EP, European Commission and Member States</a:t>
            </a:r>
          </a:p>
          <a:p>
            <a:pPr lvl="0" algn="just">
              <a:buNone/>
            </a:pPr>
            <a:endParaRPr lang="en-US" sz="2800" dirty="0" smtClean="0"/>
          </a:p>
          <a:p>
            <a:pPr lvl="0" algn="just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Use Creativity Works! materials and activities to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tell the story of Europe’s creative and cultural sectors</a:t>
            </a:r>
            <a:endParaRPr lang="en-US" sz="2800" dirty="0" smtClean="0"/>
          </a:p>
          <a:p>
            <a:pPr lvl="0" algn="just">
              <a:buNone/>
            </a:pPr>
            <a:r>
              <a:rPr lang="en-US" sz="2800" dirty="0" smtClean="0"/>
              <a:t>	</a:t>
            </a:r>
            <a:r>
              <a:rPr lang="en-US" sz="2000" dirty="0" smtClean="0"/>
              <a:t>in particular its central role and contribution to Europe’s economy, cultural diversity and global soft power, and ensure that Europe</a:t>
            </a:r>
            <a:r>
              <a:rPr lang="en-GB" sz="2000" dirty="0" smtClean="0"/>
              <a:t> remains a place where creativity can flourish!</a:t>
            </a:r>
            <a:endParaRPr lang="fr-BE" sz="2000" dirty="0" smtClean="0"/>
          </a:p>
          <a:p>
            <a:endParaRPr lang="fr-BE" dirty="0"/>
          </a:p>
        </p:txBody>
      </p:sp>
      <p:pic>
        <p:nvPicPr>
          <p:cNvPr id="4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832" y="0"/>
            <a:ext cx="1512168" cy="1418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CW! messaging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Creativity/innovation </a:t>
            </a:r>
            <a:endParaRPr lang="fr-BE" sz="3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fr-BE" sz="2000" dirty="0" smtClean="0"/>
              <a:t>The </a:t>
            </a:r>
            <a:r>
              <a:rPr lang="en-US" sz="2000" dirty="0" smtClean="0"/>
              <a:t>EU is a global creative force and hub</a:t>
            </a:r>
          </a:p>
          <a:p>
            <a:pPr algn="just"/>
            <a:r>
              <a:rPr lang="en-US" sz="2000" dirty="0" smtClean="0"/>
              <a:t>Creativity and cultural diversity  make Europe innovative and dynamic</a:t>
            </a:r>
          </a:p>
          <a:p>
            <a:pPr algn="just"/>
            <a:r>
              <a:rPr lang="en-US" sz="2000" dirty="0" smtClean="0"/>
              <a:t>The creative sectors drive Europe’s digital economy </a:t>
            </a:r>
          </a:p>
          <a:p>
            <a:pPr lvl="1" algn="just">
              <a:buNone/>
            </a:pPr>
            <a:endParaRPr lang="fr-BE" sz="2000" dirty="0" smtClean="0"/>
          </a:p>
          <a:p>
            <a:pPr algn="just">
              <a:buNone/>
            </a:pPr>
            <a:r>
              <a:rPr lang="en-US" sz="3400" dirty="0" smtClean="0"/>
              <a:t>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Economic contribution/employment </a:t>
            </a:r>
            <a:endParaRPr lang="fr-BE" sz="3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/>
              <a:t>Europe’s creative sectors contribute 7 million jobs and €509 billion to the </a:t>
            </a:r>
            <a:r>
              <a:rPr lang="en-US" sz="2000" smtClean="0"/>
              <a:t>EU economy</a:t>
            </a:r>
          </a:p>
          <a:p>
            <a:pPr algn="just"/>
            <a:r>
              <a:rPr lang="en-US" sz="2000" smtClean="0"/>
              <a:t>The </a:t>
            </a:r>
            <a:r>
              <a:rPr lang="en-US" sz="2000" dirty="0" smtClean="0"/>
              <a:t>creative sectors are a significant employer of the young</a:t>
            </a:r>
          </a:p>
          <a:p>
            <a:pPr lvl="1" algn="just">
              <a:buNone/>
            </a:pPr>
            <a:endParaRPr lang="fr-BE" sz="2200" dirty="0" smtClean="0"/>
          </a:p>
          <a:p>
            <a:pPr marL="514350" indent="-514350" algn="just">
              <a:buNone/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Youth and emerging talent </a:t>
            </a:r>
            <a:endParaRPr lang="fr-BE" sz="3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55600" indent="-355600" algn="just"/>
            <a:r>
              <a:rPr lang="en-US" sz="2000" dirty="0" smtClean="0"/>
              <a:t>Our creative future depends on new talents - and those who support them</a:t>
            </a:r>
            <a:endParaRPr lang="fr-BE" sz="2000" dirty="0"/>
          </a:p>
        </p:txBody>
      </p:sp>
      <p:pic>
        <p:nvPicPr>
          <p:cNvPr id="4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832" y="0"/>
            <a:ext cx="1512168" cy="1418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4"/>
          <p:cNvSpPr>
            <a:spLocks noGrp="1"/>
          </p:cNvSpPr>
          <p:nvPr>
            <p:ph type="ctrTitle" idx="4294967295"/>
          </p:nvPr>
        </p:nvSpPr>
        <p:spPr>
          <a:xfrm>
            <a:off x="827584" y="2420888"/>
            <a:ext cx="8028384" cy="138747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Creativity Works! 2014 achievements</a:t>
            </a:r>
          </a:p>
        </p:txBody>
      </p:sp>
      <p:pic>
        <p:nvPicPr>
          <p:cNvPr id="4" name="Picture 3" descr="CW-logo-white-transparent-background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16632"/>
            <a:ext cx="1056809" cy="14127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Achievements so far...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Events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2000" dirty="0" smtClean="0"/>
              <a:t>Launch attended by approx. 150 people; high-level speaker endorsement by Culture Commissioner </a:t>
            </a:r>
            <a:r>
              <a:rPr lang="en-GB" sz="2000" dirty="0" err="1" smtClean="0"/>
              <a:t>Androulla</a:t>
            </a:r>
            <a:r>
              <a:rPr lang="en-GB" sz="2000" dirty="0" smtClean="0"/>
              <a:t> </a:t>
            </a:r>
            <a:r>
              <a:rPr lang="en-GB" sz="2000" dirty="0" err="1" smtClean="0"/>
              <a:t>Vassiliou</a:t>
            </a:r>
            <a:r>
              <a:rPr lang="en-GB" sz="2000" dirty="0" smtClean="0"/>
              <a:t> and MEP Arlene McCarthy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2000" dirty="0" smtClean="0"/>
              <a:t>CW!/MPA film screenings attended by 100+ people from Brussels political circles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2000" dirty="0" smtClean="0"/>
              <a:t>EP pop-up reception and workshop attended by 60+ people, including MEPs, EP assistants, and staff from the other institutions  </a:t>
            </a:r>
          </a:p>
          <a:p>
            <a:pPr algn="just">
              <a:buNone/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Branding/messaging </a:t>
            </a:r>
            <a:endParaRPr lang="en-GB" sz="28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GB" sz="2000" dirty="0" smtClean="0"/>
              <a:t>Online: </a:t>
            </a:r>
            <a:r>
              <a:rPr lang="en-GB" sz="2000" dirty="0" smtClean="0">
                <a:hlinkClick r:id="rId3"/>
              </a:rPr>
              <a:t>www.creativityworks.eu</a:t>
            </a:r>
            <a:r>
              <a:rPr lang="en-GB" sz="2000" dirty="0" smtClean="0"/>
              <a:t>; @</a:t>
            </a:r>
            <a:r>
              <a:rPr lang="en-GB" sz="2000" dirty="0" err="1" smtClean="0"/>
              <a:t>CreativityW</a:t>
            </a:r>
            <a:endParaRPr lang="en-GB" sz="20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GB" sz="2000" dirty="0" smtClean="0"/>
              <a:t>Frequent twitter campaigns – latest attracted over 2300 views; generated 10+ new followers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2000" dirty="0" smtClean="0"/>
              <a:t>Offline: CW! brochure, mission statement, </a:t>
            </a:r>
            <a:r>
              <a:rPr lang="en-GB" sz="2000" dirty="0" err="1" smtClean="0"/>
              <a:t>infographic</a:t>
            </a:r>
            <a:r>
              <a:rPr lang="en-GB" sz="2000" dirty="0" smtClean="0"/>
              <a:t> – sent to 150+ officials</a:t>
            </a:r>
          </a:p>
          <a:p>
            <a:pPr lvl="1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Achievements</a:t>
            </a:r>
            <a:r>
              <a:rPr lang="fr-BE" dirty="0" smtClean="0"/>
              <a:t> </a:t>
            </a:r>
            <a:r>
              <a:rPr lang="fr-BE" dirty="0" err="1" smtClean="0"/>
              <a:t>so</a:t>
            </a:r>
            <a:r>
              <a:rPr lang="fr-BE" dirty="0" smtClean="0"/>
              <a:t> far…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Press coverage</a:t>
            </a:r>
            <a:r>
              <a:rPr lang="en-GB" sz="36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dirty="0" smtClean="0"/>
              <a:t>in leading French business paper Les </a:t>
            </a:r>
            <a:r>
              <a:rPr lang="en-GB" sz="2400" dirty="0" err="1" smtClean="0"/>
              <a:t>Echos</a:t>
            </a:r>
            <a:r>
              <a:rPr lang="en-GB" sz="2400" dirty="0" smtClean="0"/>
              <a:t> (circulation120.444), </a:t>
            </a:r>
            <a:r>
              <a:rPr lang="en-GB" sz="2400" dirty="0" err="1" smtClean="0"/>
              <a:t>Mlex</a:t>
            </a:r>
            <a:r>
              <a:rPr lang="en-GB" sz="2400" dirty="0" smtClean="0"/>
              <a:t> (EU specialized wire), European Voice (print circulation 22.000), </a:t>
            </a:r>
            <a:r>
              <a:rPr lang="en-GB" sz="2400" dirty="0" err="1" smtClean="0"/>
              <a:t>Agence</a:t>
            </a:r>
            <a:r>
              <a:rPr lang="en-GB" sz="2400" dirty="0" smtClean="0"/>
              <a:t> Europe (EU trade press) </a:t>
            </a:r>
          </a:p>
          <a:p>
            <a:pPr algn="just">
              <a:buNone/>
            </a:pPr>
            <a:endParaRPr lang="en-GB" dirty="0" smtClean="0"/>
          </a:p>
          <a:p>
            <a:pPr algn="just">
              <a:buNone/>
            </a:pP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Political engagement and messaging 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2400" dirty="0" smtClean="0"/>
              <a:t>Letter by European creators to President </a:t>
            </a:r>
            <a:r>
              <a:rPr lang="en-GB" sz="2400" dirty="0" err="1" smtClean="0"/>
              <a:t>Barroso</a:t>
            </a:r>
            <a:r>
              <a:rPr lang="en-GB" sz="2400" dirty="0" smtClean="0"/>
              <a:t>, response received  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2400" dirty="0" smtClean="0"/>
              <a:t>CW! letter to EU-28 Ministers, response received from Lithuanian Culture Minister on behalf of the EU Presidency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2400" dirty="0" smtClean="0"/>
              <a:t>Meetings with private offices of European Commissioners for Trade, Internal Market, Foreign Affairs and Budget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2400" dirty="0" smtClean="0"/>
              <a:t>Meeting with Commissioner </a:t>
            </a:r>
            <a:r>
              <a:rPr lang="en-GB" sz="2400" dirty="0" err="1" smtClean="0"/>
              <a:t>Barnier</a:t>
            </a:r>
            <a:r>
              <a:rPr lang="en-GB" sz="2400" dirty="0" smtClean="0"/>
              <a:t> in charge of copyright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2400" dirty="0" smtClean="0"/>
              <a:t>Meetings with leading MEPs on key committees dealing with copyright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2400" dirty="0" smtClean="0"/>
              <a:t>Letters to new European Commission; responses received from Jean-Claude </a:t>
            </a:r>
            <a:r>
              <a:rPr lang="en-GB" sz="2400" dirty="0" err="1" smtClean="0"/>
              <a:t>Juncker</a:t>
            </a:r>
            <a:r>
              <a:rPr lang="en-GB" sz="2400" dirty="0" smtClean="0"/>
              <a:t> and Pierre </a:t>
            </a:r>
            <a:r>
              <a:rPr lang="en-GB" sz="2400" dirty="0" err="1" smtClean="0"/>
              <a:t>Moscovici</a:t>
            </a:r>
            <a:endParaRPr lang="fr-BE" sz="2400" dirty="0"/>
          </a:p>
        </p:txBody>
      </p:sp>
      <p:pic>
        <p:nvPicPr>
          <p:cNvPr id="4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d:image001.jpg@01D004D0.6401747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347864" y="1268760"/>
            <a:ext cx="3460420" cy="380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628800"/>
            <a:ext cx="3309399" cy="63437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CW! media </a:t>
            </a:r>
            <a:r>
              <a:rPr lang="fr-BE" dirty="0" err="1" smtClean="0"/>
              <a:t>presence</a:t>
            </a:r>
            <a:endParaRPr lang="fr-BE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268760"/>
            <a:ext cx="2959474" cy="36785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276872"/>
            <a:ext cx="3995321" cy="41093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CW! media </a:t>
            </a:r>
            <a:r>
              <a:rPr lang="fr-BE" dirty="0" err="1" smtClean="0"/>
              <a:t>presence</a:t>
            </a:r>
            <a:endParaRPr lang="fr-BE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5048257" cy="79481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3512297" cy="33501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3816424" cy="5107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564904"/>
            <a:ext cx="3741243" cy="37013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16832"/>
            <a:ext cx="5763953" cy="42766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CW! </a:t>
            </a:r>
            <a:r>
              <a:rPr lang="fr-BE" dirty="0" err="1" smtClean="0"/>
              <a:t>branding</a:t>
            </a:r>
            <a:r>
              <a:rPr lang="fr-BE" dirty="0" smtClean="0"/>
              <a:t> and messaging</a:t>
            </a:r>
            <a:endParaRPr lang="fr-BE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5980906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869160"/>
            <a:ext cx="3384314" cy="23488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4"/>
          <p:cNvSpPr>
            <a:spLocks noGrp="1"/>
          </p:cNvSpPr>
          <p:nvPr>
            <p:ph type="ctrTitle" idx="4294967295"/>
          </p:nvPr>
        </p:nvSpPr>
        <p:spPr>
          <a:xfrm>
            <a:off x="827584" y="2420888"/>
            <a:ext cx="8028384" cy="138747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Political Context</a:t>
            </a:r>
          </a:p>
        </p:txBody>
      </p:sp>
      <p:pic>
        <p:nvPicPr>
          <p:cNvPr id="4" name="Picture 3" descr="CW-logo-white-transparent-background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16632"/>
            <a:ext cx="1056809" cy="14127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  <p:pic>
        <p:nvPicPr>
          <p:cNvPr id="5" name="Picture 4" descr="Pop Up reception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5760720" cy="4302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t="2424" r="1333" b="4849"/>
          <a:stretch>
            <a:fillRect/>
          </a:stretch>
        </p:blipFill>
        <p:spPr bwMode="auto">
          <a:xfrm>
            <a:off x="4644008" y="1628800"/>
            <a:ext cx="5683735" cy="45365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 descr="Programme &amp; Brochure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396552" y="3573016"/>
            <a:ext cx="5352228" cy="40004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CW! </a:t>
            </a:r>
            <a:r>
              <a:rPr lang="fr-BE" dirty="0" err="1" smtClean="0"/>
              <a:t>twitter</a:t>
            </a:r>
            <a:r>
              <a:rPr lang="fr-BE" dirty="0" smtClean="0"/>
              <a:t> </a:t>
            </a:r>
            <a:r>
              <a:rPr lang="fr-BE" dirty="0" err="1" smtClean="0"/>
              <a:t>strategy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457200" y="1340769"/>
            <a:ext cx="8435280" cy="611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/>
            <a:r>
              <a:rPr lang="fr-BE" sz="3000" dirty="0" err="1" smtClean="0"/>
              <a:t>Twitter</a:t>
            </a:r>
            <a:r>
              <a:rPr lang="fr-BE" sz="3000" dirty="0" smtClean="0"/>
              <a:t> </a:t>
            </a:r>
            <a:r>
              <a:rPr lang="fr-BE" sz="3000" dirty="0" err="1" smtClean="0"/>
              <a:t>is</a:t>
            </a:r>
            <a:r>
              <a:rPr lang="fr-BE" sz="3000" dirty="0" smtClean="0"/>
              <a:t> </a:t>
            </a:r>
            <a:r>
              <a:rPr lang="fr-BE" sz="3000" dirty="0" err="1" smtClean="0"/>
              <a:t>used</a:t>
            </a:r>
            <a:r>
              <a:rPr lang="fr-BE" sz="3000" dirty="0" smtClean="0"/>
              <a:t> as a </a:t>
            </a:r>
            <a:r>
              <a:rPr lang="fr-BE" sz="3000" b="1" dirty="0" err="1" smtClean="0">
                <a:solidFill>
                  <a:schemeClr val="accent5">
                    <a:lumMod val="75000"/>
                  </a:schemeClr>
                </a:solidFill>
              </a:rPr>
              <a:t>channel</a:t>
            </a:r>
            <a:r>
              <a:rPr lang="fr-BE" sz="3000" b="1" dirty="0" smtClean="0">
                <a:solidFill>
                  <a:schemeClr val="accent5">
                    <a:lumMod val="75000"/>
                  </a:schemeClr>
                </a:solidFill>
              </a:rPr>
              <a:t> to </a:t>
            </a:r>
            <a:r>
              <a:rPr lang="fr-BE" sz="3000" b="1" dirty="0" err="1" smtClean="0">
                <a:solidFill>
                  <a:schemeClr val="accent5">
                    <a:lumMod val="75000"/>
                  </a:schemeClr>
                </a:solidFill>
              </a:rPr>
              <a:t>share</a:t>
            </a:r>
            <a:r>
              <a:rPr lang="fr-BE" sz="3000" b="1" dirty="0" smtClean="0">
                <a:solidFill>
                  <a:schemeClr val="accent5">
                    <a:lumMod val="75000"/>
                  </a:schemeClr>
                </a:solidFill>
              </a:rPr>
              <a:t> CW! messaging</a:t>
            </a:r>
            <a:r>
              <a:rPr lang="fr-BE" sz="3000" dirty="0" smtClean="0"/>
              <a:t> and </a:t>
            </a:r>
            <a:r>
              <a:rPr lang="fr-BE" sz="3000" dirty="0" err="1" smtClean="0"/>
              <a:t>achievements</a:t>
            </a:r>
            <a:r>
              <a:rPr lang="fr-BE" sz="3000" dirty="0" smtClean="0"/>
              <a:t>, not interactive </a:t>
            </a:r>
            <a:r>
              <a:rPr lang="fr-BE" sz="3000" dirty="0" err="1" smtClean="0"/>
              <a:t>tool</a:t>
            </a:r>
            <a:r>
              <a:rPr lang="fr-BE" sz="3000" dirty="0" smtClean="0"/>
              <a:t> </a:t>
            </a:r>
            <a:r>
              <a:rPr lang="fr-BE" sz="3000" dirty="0" err="1" smtClean="0"/>
              <a:t>at</a:t>
            </a:r>
            <a:r>
              <a:rPr lang="fr-BE" sz="3000" dirty="0" smtClean="0"/>
              <a:t> </a:t>
            </a:r>
            <a:r>
              <a:rPr lang="fr-BE" sz="3000" dirty="0" err="1" smtClean="0"/>
              <a:t>this</a:t>
            </a:r>
            <a:r>
              <a:rPr lang="fr-BE" sz="3000" dirty="0" smtClean="0"/>
              <a:t> stage</a:t>
            </a:r>
          </a:p>
          <a:p>
            <a:pPr marL="355600" indent="-355600" algn="just">
              <a:buFont typeface="Arial" pitchFamily="34" charset="0"/>
              <a:buChar char="•"/>
            </a:pPr>
            <a:endParaRPr lang="fr-BE" sz="3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55600" indent="-355600" algn="just">
              <a:buFont typeface="Arial" pitchFamily="34" charset="0"/>
              <a:buChar char="•"/>
            </a:pPr>
            <a:r>
              <a:rPr lang="fr-BE" sz="3000" b="1" dirty="0" err="1" smtClean="0">
                <a:solidFill>
                  <a:schemeClr val="accent5">
                    <a:lumMod val="75000"/>
                  </a:schemeClr>
                </a:solidFill>
              </a:rPr>
              <a:t>Any</a:t>
            </a:r>
            <a:r>
              <a:rPr lang="fr-BE" sz="3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sz="3000" b="1" dirty="0" err="1" smtClean="0">
                <a:solidFill>
                  <a:schemeClr val="accent5">
                    <a:lumMod val="75000"/>
                  </a:schemeClr>
                </a:solidFill>
              </a:rPr>
              <a:t>twitter</a:t>
            </a:r>
            <a:r>
              <a:rPr lang="fr-BE" sz="3000" b="1" dirty="0" smtClean="0">
                <a:solidFill>
                  <a:schemeClr val="accent5">
                    <a:lumMod val="75000"/>
                  </a:schemeClr>
                </a:solidFill>
              </a:rPr>
              <a:t> engagement </a:t>
            </a:r>
            <a:r>
              <a:rPr lang="fr-BE" sz="3000" b="1" dirty="0" err="1" smtClean="0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fr-BE" sz="3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sz="3000" b="1" dirty="0" err="1" smtClean="0">
                <a:solidFill>
                  <a:schemeClr val="accent5">
                    <a:lumMod val="75000"/>
                  </a:schemeClr>
                </a:solidFill>
              </a:rPr>
              <a:t>aimed</a:t>
            </a:r>
            <a:r>
              <a:rPr lang="fr-BE" sz="3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sz="3000" b="1" dirty="0" err="1" smtClean="0">
                <a:solidFill>
                  <a:schemeClr val="accent5">
                    <a:lumMod val="75000"/>
                  </a:schemeClr>
                </a:solidFill>
              </a:rPr>
              <a:t>at</a:t>
            </a:r>
            <a:r>
              <a:rPr lang="fr-BE" sz="3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sz="3000" b="1" dirty="0" err="1" smtClean="0">
                <a:solidFill>
                  <a:schemeClr val="accent5">
                    <a:lumMod val="75000"/>
                  </a:schemeClr>
                </a:solidFill>
              </a:rPr>
              <a:t>directing</a:t>
            </a:r>
            <a:r>
              <a:rPr lang="fr-BE" sz="3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sz="3000" b="1" dirty="0" err="1" smtClean="0">
                <a:solidFill>
                  <a:schemeClr val="accent5">
                    <a:lumMod val="75000"/>
                  </a:schemeClr>
                </a:solidFill>
              </a:rPr>
              <a:t>traffic</a:t>
            </a:r>
            <a:r>
              <a:rPr lang="fr-BE" sz="3000" b="1" dirty="0" smtClean="0">
                <a:solidFill>
                  <a:schemeClr val="accent5">
                    <a:lumMod val="75000"/>
                  </a:schemeClr>
                </a:solidFill>
              </a:rPr>
              <a:t> to the CW! </a:t>
            </a:r>
            <a:r>
              <a:rPr lang="fr-BE" sz="3000" b="1" dirty="0" err="1" smtClean="0">
                <a:solidFill>
                  <a:schemeClr val="accent5">
                    <a:lumMod val="75000"/>
                  </a:schemeClr>
                </a:solidFill>
              </a:rPr>
              <a:t>website</a:t>
            </a:r>
            <a:r>
              <a:rPr lang="fr-BE" sz="3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sz="3000" dirty="0" smtClean="0"/>
              <a:t>and </a:t>
            </a:r>
            <a:r>
              <a:rPr lang="fr-BE" sz="3000" dirty="0" err="1" smtClean="0"/>
              <a:t>increasing</a:t>
            </a:r>
            <a:r>
              <a:rPr lang="fr-BE" sz="3000" dirty="0" smtClean="0"/>
              <a:t> </a:t>
            </a:r>
            <a:r>
              <a:rPr lang="fr-BE" sz="3000" dirty="0" err="1" smtClean="0"/>
              <a:t>followers</a:t>
            </a:r>
            <a:r>
              <a:rPr lang="fr-BE" sz="3000" dirty="0" smtClean="0"/>
              <a:t> and the </a:t>
            </a:r>
            <a:r>
              <a:rPr lang="fr-BE" sz="3000" dirty="0" err="1" smtClean="0"/>
              <a:t>reach</a:t>
            </a:r>
            <a:r>
              <a:rPr lang="fr-BE" sz="3000" dirty="0" smtClean="0"/>
              <a:t> of CW!’s </a:t>
            </a:r>
            <a:r>
              <a:rPr lang="fr-BE" sz="3000" dirty="0" err="1" smtClean="0"/>
              <a:t>activities</a:t>
            </a:r>
            <a:endParaRPr lang="fr-BE" sz="3000" dirty="0" smtClean="0"/>
          </a:p>
          <a:p>
            <a:pPr marL="355600" indent="-355600" algn="just">
              <a:buFont typeface="Arial" pitchFamily="34" charset="0"/>
              <a:buChar char="•"/>
            </a:pPr>
            <a:endParaRPr lang="fr-BE" sz="3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55600" indent="-355600" algn="just">
              <a:buFont typeface="Arial" pitchFamily="34" charset="0"/>
              <a:buChar char="•"/>
            </a:pPr>
            <a:r>
              <a:rPr lang="fr-BE" sz="3000" b="1" dirty="0" smtClean="0">
                <a:solidFill>
                  <a:schemeClr val="accent5">
                    <a:lumMod val="75000"/>
                  </a:schemeClr>
                </a:solidFill>
              </a:rPr>
              <a:t>CW! has been </a:t>
            </a:r>
            <a:r>
              <a:rPr lang="fr-BE" sz="3000" b="1" dirty="0" err="1" smtClean="0">
                <a:solidFill>
                  <a:schemeClr val="accent5">
                    <a:lumMod val="75000"/>
                  </a:schemeClr>
                </a:solidFill>
              </a:rPr>
              <a:t>successful</a:t>
            </a:r>
            <a:r>
              <a:rPr lang="fr-BE" sz="3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BE" sz="3000" dirty="0" smtClean="0"/>
              <a:t>in </a:t>
            </a:r>
            <a:r>
              <a:rPr lang="fr-BE" sz="3000" dirty="0" err="1" smtClean="0"/>
              <a:t>this</a:t>
            </a:r>
            <a:r>
              <a:rPr lang="fr-BE" sz="3000" dirty="0" smtClean="0"/>
              <a:t> regard </a:t>
            </a:r>
            <a:r>
              <a:rPr lang="fr-BE" sz="3000" dirty="0" err="1" smtClean="0"/>
              <a:t>since</a:t>
            </a:r>
            <a:r>
              <a:rPr lang="fr-BE" sz="3000" dirty="0" smtClean="0"/>
              <a:t> </a:t>
            </a:r>
            <a:r>
              <a:rPr lang="fr-BE" sz="3000" dirty="0" err="1" smtClean="0"/>
              <a:t>starting</a:t>
            </a:r>
            <a:r>
              <a:rPr lang="fr-BE" sz="3000" dirty="0" smtClean="0"/>
              <a:t> </a:t>
            </a:r>
            <a:r>
              <a:rPr lang="fr-BE" sz="3000" dirty="0" err="1" smtClean="0"/>
              <a:t>its</a:t>
            </a:r>
            <a:r>
              <a:rPr lang="fr-BE" sz="3000" dirty="0" smtClean="0"/>
              <a:t> </a:t>
            </a:r>
            <a:r>
              <a:rPr lang="fr-BE" sz="3000" dirty="0" err="1" smtClean="0"/>
              <a:t>twitter</a:t>
            </a:r>
            <a:r>
              <a:rPr lang="fr-BE" sz="3000" dirty="0" smtClean="0"/>
              <a:t> </a:t>
            </a:r>
            <a:r>
              <a:rPr lang="fr-BE" sz="3000" dirty="0" err="1" smtClean="0"/>
              <a:t>handle</a:t>
            </a:r>
            <a:r>
              <a:rPr lang="fr-BE" sz="3000" dirty="0" smtClean="0"/>
              <a:t> in March 2014</a:t>
            </a:r>
          </a:p>
          <a:p>
            <a:pPr algn="just">
              <a:buFont typeface="Arial" pitchFamily="34" charset="0"/>
              <a:buChar char="•"/>
            </a:pPr>
            <a:endParaRPr lang="fr-BE" sz="2800" dirty="0" smtClean="0"/>
          </a:p>
          <a:p>
            <a:pPr algn="just">
              <a:buFont typeface="Arial" pitchFamily="34" charset="0"/>
              <a:buChar char="•"/>
            </a:pPr>
            <a:endParaRPr lang="fr-BE" sz="2800" dirty="0" smtClean="0"/>
          </a:p>
        </p:txBody>
      </p:sp>
      <p:pic>
        <p:nvPicPr>
          <p:cNvPr id="8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image005"/>
          <p:cNvPicPr>
            <a:picLocks noChangeAspect="1" noChangeArrowheads="1"/>
          </p:cNvPicPr>
          <p:nvPr/>
        </p:nvPicPr>
        <p:blipFill>
          <a:blip r:embed="rId2" cstate="print"/>
          <a:srcRect b="31220"/>
          <a:stretch>
            <a:fillRect/>
          </a:stretch>
        </p:blipFill>
        <p:spPr bwMode="auto">
          <a:xfrm>
            <a:off x="5652120" y="3933056"/>
            <a:ext cx="309701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1608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CW! </a:t>
            </a:r>
            <a:r>
              <a:rPr lang="fr-BE" dirty="0" err="1" smtClean="0"/>
              <a:t>twitter</a:t>
            </a:r>
            <a:r>
              <a:rPr lang="fr-BE" dirty="0" smtClean="0"/>
              <a:t> </a:t>
            </a:r>
            <a:r>
              <a:rPr lang="fr-BE" dirty="0" err="1" smtClean="0"/>
              <a:t>achievements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771800" y="1268760"/>
            <a:ext cx="4896544" cy="4525963"/>
          </a:xfrm>
        </p:spPr>
        <p:txBody>
          <a:bodyPr>
            <a:normAutofit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160 followers and growing</a:t>
            </a:r>
            <a:r>
              <a:rPr lang="en-US" dirty="0" smtClean="0"/>
              <a:t>: mix of EU policy makers, journalists &amp; industry</a:t>
            </a:r>
            <a:endParaRPr lang="fr-FR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88 tweets </a:t>
            </a:r>
            <a:r>
              <a:rPr lang="en-US" dirty="0" smtClean="0"/>
              <a:t>(since March 2014)</a:t>
            </a:r>
            <a:endParaRPr lang="fr-FR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Over 2000 views </a:t>
            </a:r>
            <a:r>
              <a:rPr lang="en-US" dirty="0" smtClean="0"/>
              <a:t>for latest twitter campaigns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5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2808312" cy="16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20888"/>
            <a:ext cx="28584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5549" y="4077072"/>
            <a:ext cx="322657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CW! twitter campaigns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55576" y="1628800"/>
          <a:ext cx="7488831" cy="506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/>
                <a:gridCol w="2496277"/>
                <a:gridCol w="2496277"/>
              </a:tblGrid>
              <a:tr h="572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Campaign</a:t>
                      </a:r>
                      <a:endParaRPr lang="fr-BE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Date</a:t>
                      </a:r>
                      <a:endParaRPr lang="fr-BE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Views</a:t>
                      </a:r>
                      <a:endParaRPr lang="fr-BE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1516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MEDIA: CW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! in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Les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Echos</a:t>
                      </a:r>
                      <a:endParaRPr lang="fr-BE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March</a:t>
                      </a:r>
                      <a:endParaRPr lang="fr-B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</a:t>
                      </a:r>
                      <a:endParaRPr lang="fr-B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1516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POLICY: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World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IP Day</a:t>
                      </a:r>
                      <a:endParaRPr lang="fr-BE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April</a:t>
                      </a:r>
                      <a:endParaRPr lang="fr-B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441</a:t>
                      </a:r>
                      <a:endParaRPr lang="fr-B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86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EVENT: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Pop-up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!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reception</a:t>
                      </a:r>
                      <a:endParaRPr lang="fr-BE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fr-BE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rd</a:t>
                      </a:r>
                      <a:r>
                        <a:rPr lang="fr-BE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BE" sz="1600" b="1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September</a:t>
                      </a:r>
                      <a:endParaRPr lang="fr-B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305</a:t>
                      </a:r>
                      <a:endParaRPr lang="fr-B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17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POLICY: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EP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Hearings</a:t>
                      </a:r>
                      <a:endParaRPr lang="fr-BE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September -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6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October</a:t>
                      </a:r>
                      <a:endParaRPr lang="fr-B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2237</a:t>
                      </a:r>
                      <a:endParaRPr lang="fr-B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17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POLICY:</a:t>
                      </a:r>
                      <a:r>
                        <a:rPr lang="fr-BE" sz="1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1400" b="1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Vice-President</a:t>
                      </a:r>
                      <a:r>
                        <a:rPr lang="fr-BE" sz="1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1400" b="1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Ansip</a:t>
                      </a:r>
                      <a:r>
                        <a:rPr lang="fr-BE" sz="1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live chat #</a:t>
                      </a:r>
                      <a:r>
                        <a:rPr lang="fr-BE" sz="1400" b="1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AskAnsip</a:t>
                      </a:r>
                      <a:endParaRPr lang="fr-BE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fr-BE" sz="1600" b="1" baseline="30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fr-BE" sz="16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- 15</a:t>
                      </a:r>
                      <a:r>
                        <a:rPr lang="fr-BE" sz="1600" b="1" baseline="30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fr-BE" sz="16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1600" b="1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October</a:t>
                      </a:r>
                      <a:r>
                        <a:rPr lang="fr-BE" sz="16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fr-B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1350 </a:t>
                      </a:r>
                      <a:endParaRPr lang="fr-B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92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EVENT: Creativity Workshops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POLICY:</a:t>
                      </a:r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Commissioner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Oettinger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live chat</a:t>
                      </a:r>
                      <a:endParaRPr lang="fr-BE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 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- 20</a:t>
                      </a:r>
                      <a:r>
                        <a:rPr lang="en-GB" sz="1600" b="1" baseline="30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November </a:t>
                      </a:r>
                      <a:endParaRPr lang="fr-B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2264</a:t>
                      </a:r>
                      <a:endParaRPr lang="fr-BE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258" marR="73258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/>
          <a:lstStyle/>
          <a:p>
            <a:r>
              <a:rPr lang="fr-FR" dirty="0" smtClean="0"/>
              <a:t>CW! </a:t>
            </a:r>
            <a:r>
              <a:rPr lang="fr-FR" dirty="0" err="1" smtClean="0"/>
              <a:t>website</a:t>
            </a:r>
            <a:endParaRPr lang="en-US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6600099" cy="47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908720"/>
            <a:ext cx="172819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fr-FR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The CW! </a:t>
            </a:r>
            <a:r>
              <a:rPr lang="fr-FR" sz="1400" dirty="0" err="1" smtClean="0"/>
              <a:t>website</a:t>
            </a:r>
            <a:r>
              <a:rPr lang="fr-FR" sz="1400" dirty="0" smtClean="0"/>
              <a:t> and </a:t>
            </a:r>
            <a:r>
              <a:rPr lang="fr-FR" sz="1400" dirty="0" err="1" smtClean="0"/>
              <a:t>Twitter</a:t>
            </a:r>
            <a:r>
              <a:rPr lang="fr-FR" sz="1400" dirty="0" smtClean="0"/>
              <a:t> </a:t>
            </a:r>
            <a:r>
              <a:rPr lang="fr-FR" sz="1400" dirty="0" err="1" smtClean="0"/>
              <a:t>handle</a:t>
            </a:r>
            <a:r>
              <a:rPr lang="fr-FR" sz="1400" dirty="0" smtClean="0"/>
              <a:t> </a:t>
            </a:r>
            <a:r>
              <a:rPr lang="fr-BE" sz="1400" dirty="0" err="1" smtClean="0"/>
              <a:t>together</a:t>
            </a:r>
            <a:r>
              <a:rPr lang="fr-BE" sz="1400" dirty="0" smtClean="0"/>
              <a:t> </a:t>
            </a:r>
            <a:r>
              <a:rPr lang="fr-BE" sz="1400" dirty="0" err="1" smtClean="0"/>
              <a:t>make</a:t>
            </a:r>
            <a:r>
              <a:rPr lang="fr-BE" sz="1400" dirty="0" smtClean="0"/>
              <a:t> up C</a:t>
            </a:r>
            <a:r>
              <a:rPr lang="fr-FR" sz="1400" dirty="0" smtClean="0"/>
              <a:t>W!’s digital </a:t>
            </a:r>
            <a:r>
              <a:rPr lang="fr-FR" sz="1400" dirty="0" err="1" smtClean="0"/>
              <a:t>presence</a:t>
            </a:r>
            <a:endParaRPr lang="fr-FR" sz="1400" dirty="0" smtClean="0"/>
          </a:p>
          <a:p>
            <a:pPr algn="ctr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err="1" smtClean="0"/>
              <a:t>After</a:t>
            </a:r>
            <a:r>
              <a:rPr lang="fr-FR" sz="1400" dirty="0" smtClean="0"/>
              <a:t> </a:t>
            </a:r>
            <a:r>
              <a:rPr lang="fr-FR" sz="1400" dirty="0" err="1" smtClean="0"/>
              <a:t>every</a:t>
            </a:r>
            <a:r>
              <a:rPr lang="fr-FR" sz="1400" dirty="0" smtClean="0"/>
              <a:t> </a:t>
            </a:r>
            <a:r>
              <a:rPr lang="fr-FR" sz="1400" dirty="0" err="1" smtClean="0"/>
              <a:t>Twitter</a:t>
            </a:r>
            <a:r>
              <a:rPr lang="fr-FR" sz="1400" dirty="0" smtClean="0"/>
              <a:t> </a:t>
            </a:r>
            <a:r>
              <a:rPr lang="en-US" sz="1400" dirty="0" smtClean="0"/>
              <a:t>campaign</a:t>
            </a:r>
            <a:r>
              <a:rPr lang="fr-FR" sz="1400" dirty="0" smtClean="0"/>
              <a:t>, </a:t>
            </a:r>
            <a:r>
              <a:rPr lang="fr-FR" sz="1400" dirty="0" err="1" smtClean="0"/>
              <a:t>visits</a:t>
            </a:r>
            <a:r>
              <a:rPr lang="fr-FR" sz="1400" dirty="0" smtClean="0"/>
              <a:t> to CW!’s </a:t>
            </a:r>
            <a:r>
              <a:rPr lang="fr-FR" sz="1400" dirty="0" err="1" smtClean="0"/>
              <a:t>website</a:t>
            </a:r>
            <a:r>
              <a:rPr lang="fr-FR" sz="1400" dirty="0" smtClean="0"/>
              <a:t> </a:t>
            </a:r>
            <a:r>
              <a:rPr lang="fr-FR" sz="1400" dirty="0" err="1" smtClean="0"/>
              <a:t>spike</a:t>
            </a:r>
            <a:r>
              <a:rPr lang="fr-FR" sz="1400" dirty="0" smtClean="0"/>
              <a:t>,  </a:t>
            </a:r>
            <a:r>
              <a:rPr lang="fr-FR" sz="1400" dirty="0" err="1" smtClean="0"/>
              <a:t>leading</a:t>
            </a:r>
            <a:r>
              <a:rPr lang="fr-FR" sz="1400" dirty="0" smtClean="0"/>
              <a:t> to more </a:t>
            </a:r>
            <a:r>
              <a:rPr lang="en-US" sz="1400" dirty="0" smtClean="0"/>
              <a:t>views</a:t>
            </a:r>
            <a:r>
              <a:rPr lang="fr-FR" sz="1400" dirty="0" smtClean="0"/>
              <a:t> in </a:t>
            </a:r>
            <a:r>
              <a:rPr lang="fr-FR" sz="1400" dirty="0" err="1" smtClean="0"/>
              <a:t>other</a:t>
            </a:r>
            <a:r>
              <a:rPr lang="fr-FR" sz="1400" dirty="0" smtClean="0"/>
              <a:t> sections </a:t>
            </a:r>
          </a:p>
          <a:p>
            <a:pPr>
              <a:buFont typeface="Arial" pitchFamily="34" charset="0"/>
              <a:buChar char="•"/>
            </a:pP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The CW! </a:t>
            </a:r>
            <a:r>
              <a:rPr lang="fr-FR" sz="1400" dirty="0" err="1" smtClean="0"/>
              <a:t>website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updated</a:t>
            </a:r>
            <a:r>
              <a:rPr lang="fr-FR" sz="1400" dirty="0" smtClean="0"/>
              <a:t> </a:t>
            </a:r>
            <a:r>
              <a:rPr lang="fr-FR" sz="1400" dirty="0" err="1" smtClean="0"/>
              <a:t>regularly</a:t>
            </a:r>
            <a:r>
              <a:rPr lang="fr-FR" sz="1400" dirty="0" smtClean="0"/>
              <a:t> to </a:t>
            </a:r>
            <a:r>
              <a:rPr lang="fr-FR" sz="1400" dirty="0" err="1" smtClean="0"/>
              <a:t>share</a:t>
            </a:r>
            <a:r>
              <a:rPr lang="fr-FR" sz="1400" dirty="0" smtClean="0"/>
              <a:t> news about CW! </a:t>
            </a:r>
            <a:r>
              <a:rPr lang="fr-FR" sz="1400" dirty="0" err="1" smtClean="0"/>
              <a:t>events</a:t>
            </a:r>
            <a:r>
              <a:rPr lang="fr-FR" sz="1400" dirty="0" smtClean="0"/>
              <a:t>, CW! </a:t>
            </a:r>
            <a:r>
              <a:rPr lang="fr-FR" sz="1400" dirty="0" err="1" smtClean="0"/>
              <a:t>member</a:t>
            </a:r>
            <a:r>
              <a:rPr lang="fr-FR" sz="1400" dirty="0" smtClean="0"/>
              <a:t> </a:t>
            </a:r>
            <a:r>
              <a:rPr lang="fr-FR" sz="1400" dirty="0" err="1" smtClean="0"/>
              <a:t>events</a:t>
            </a:r>
            <a:r>
              <a:rPr lang="fr-FR" sz="1400" dirty="0" smtClean="0"/>
              <a:t> and </a:t>
            </a:r>
            <a:r>
              <a:rPr lang="fr-FR" sz="1400" dirty="0" err="1" smtClean="0"/>
              <a:t>activities</a:t>
            </a:r>
            <a:r>
              <a:rPr lang="fr-FR" sz="1400" dirty="0" smtClean="0"/>
              <a:t> </a:t>
            </a:r>
            <a:r>
              <a:rPr lang="fr-FR" sz="1400" dirty="0" err="1" smtClean="0"/>
              <a:t>promoting</a:t>
            </a:r>
            <a:r>
              <a:rPr lang="fr-FR" sz="1400" dirty="0" smtClean="0"/>
              <a:t> CW!’s messages,  as </a:t>
            </a:r>
            <a:r>
              <a:rPr lang="fr-FR" sz="1400" dirty="0" err="1" smtClean="0"/>
              <a:t>well</a:t>
            </a:r>
            <a:r>
              <a:rPr lang="fr-FR" sz="1400" dirty="0" smtClean="0"/>
              <a:t> as CW! media </a:t>
            </a:r>
            <a:r>
              <a:rPr lang="fr-FR" sz="1400" dirty="0" err="1" smtClean="0"/>
              <a:t>sucesses</a:t>
            </a:r>
            <a:r>
              <a:rPr lang="fr-FR" sz="1400" dirty="0" smtClean="0"/>
              <a:t> and communications </a:t>
            </a:r>
            <a:r>
              <a:rPr lang="fr-FR" sz="1400" dirty="0" err="1" smtClean="0"/>
              <a:t>material</a:t>
            </a:r>
            <a:endParaRPr lang="en-GB" sz="1400" dirty="0"/>
          </a:p>
        </p:txBody>
      </p:sp>
      <p:pic>
        <p:nvPicPr>
          <p:cNvPr id="5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"/>
            <a:ext cx="1512168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CW! </a:t>
            </a:r>
            <a:r>
              <a:rPr lang="fr-BE" dirty="0" err="1" smtClean="0"/>
              <a:t>political</a:t>
            </a:r>
            <a:r>
              <a:rPr lang="fr-BE" dirty="0" smtClean="0"/>
              <a:t> engagement</a:t>
            </a:r>
            <a:endParaRPr lang="fr-BE" dirty="0"/>
          </a:p>
        </p:txBody>
      </p:sp>
      <p:pic>
        <p:nvPicPr>
          <p:cNvPr id="5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744416" cy="38164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 l="6019" t="11930" r="2329" b="4762"/>
          <a:stretch>
            <a:fillRect/>
          </a:stretch>
        </p:blipFill>
        <p:spPr bwMode="auto">
          <a:xfrm>
            <a:off x="-108520" y="1196752"/>
            <a:ext cx="4762405" cy="34640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212976"/>
            <a:ext cx="4138422" cy="40050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573016"/>
            <a:ext cx="3226721" cy="4525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ahead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dirty="0" smtClean="0"/>
          </a:p>
          <a:p>
            <a:pPr algn="just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Don’t be seen as opposing reform</a:t>
            </a:r>
          </a:p>
          <a:p>
            <a:pPr algn="just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Membership extension?</a:t>
            </a:r>
          </a:p>
          <a:p>
            <a:pPr algn="just"/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CW! as a communications platform or more (policy vehicle)?</a:t>
            </a:r>
          </a:p>
          <a:p>
            <a:endParaRPr lang="en-GB" dirty="0" smtClean="0"/>
          </a:p>
        </p:txBody>
      </p:sp>
      <p:pic>
        <p:nvPicPr>
          <p:cNvPr id="4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next in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algn="just"/>
            <a:r>
              <a:rPr lang="en-GB" dirty="0" smtClean="0"/>
              <a:t>Enhanced twitter strategy</a:t>
            </a:r>
          </a:p>
          <a:p>
            <a:pPr algn="just"/>
            <a:r>
              <a:rPr lang="en-GB" dirty="0" smtClean="0"/>
              <a:t>Continued media presence</a:t>
            </a:r>
          </a:p>
          <a:p>
            <a:pPr algn="just"/>
            <a:r>
              <a:rPr lang="en-GB" dirty="0" smtClean="0"/>
              <a:t>More events</a:t>
            </a:r>
          </a:p>
          <a:p>
            <a:pPr algn="just"/>
            <a:r>
              <a:rPr lang="en-GB" dirty="0" smtClean="0"/>
              <a:t>Adjust the CW! messages to the new environment and present clear asks</a:t>
            </a:r>
          </a:p>
          <a:p>
            <a:pPr algn="just"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... Be part of the solution and drive the political conversation about copyright in the digital age</a:t>
            </a:r>
          </a:p>
          <a:p>
            <a:endParaRPr lang="en-GB" dirty="0"/>
          </a:p>
        </p:txBody>
      </p:sp>
      <p:pic>
        <p:nvPicPr>
          <p:cNvPr id="4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4632" cy="2736304"/>
          </a:xfrm>
        </p:spPr>
        <p:txBody>
          <a:bodyPr>
            <a:normAutofit/>
          </a:bodyPr>
          <a:lstStyle/>
          <a:p>
            <a:r>
              <a:rPr lang="en-GB" sz="4600" dirty="0" smtClean="0"/>
              <a:t>Creativity Works! looks ahead to an eventful and exciting 2015</a:t>
            </a:r>
            <a:endParaRPr lang="en-GB" sz="4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i="1" dirty="0" smtClean="0">
              <a:solidFill>
                <a:schemeClr val="tx1"/>
              </a:solidFill>
            </a:endParaRPr>
          </a:p>
          <a:p>
            <a:endParaRPr lang="en-GB" i="1" dirty="0" smtClean="0">
              <a:solidFill>
                <a:schemeClr val="tx1"/>
              </a:solidFill>
            </a:endParaRPr>
          </a:p>
          <a:p>
            <a:endParaRPr lang="en-GB" i="1" dirty="0" smtClean="0">
              <a:solidFill>
                <a:schemeClr val="tx1"/>
              </a:solidFill>
            </a:endParaRPr>
          </a:p>
          <a:p>
            <a:endParaRPr lang="en-GB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92696"/>
            <a:ext cx="1942730" cy="1822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832" y="0"/>
            <a:ext cx="1512168" cy="14182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 </a:t>
            </a:r>
            <a:r>
              <a:rPr lang="fr-BE" dirty="0" err="1" smtClean="0"/>
              <a:t>complex</a:t>
            </a:r>
            <a:r>
              <a:rPr lang="fr-BE" dirty="0" smtClean="0"/>
              <a:t> </a:t>
            </a:r>
            <a:r>
              <a:rPr lang="fr-BE" dirty="0" err="1" smtClean="0"/>
              <a:t>institutional</a:t>
            </a:r>
            <a:r>
              <a:rPr lang="fr-BE" dirty="0" smtClean="0"/>
              <a:t> </a:t>
            </a:r>
            <a:r>
              <a:rPr lang="fr-BE" dirty="0" err="1" smtClean="0"/>
              <a:t>set-up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Unique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legislative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system, incomparable to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typical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government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Engaging with the EU means working on more than one front and requires a coherent message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State leaders of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European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member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states </a:t>
            </a:r>
            <a:r>
              <a:rPr lang="fr-FR" dirty="0" smtClean="0"/>
              <a:t>and the </a:t>
            </a:r>
            <a:r>
              <a:rPr lang="en-US" dirty="0" smtClean="0"/>
              <a:t>President</a:t>
            </a:r>
            <a:r>
              <a:rPr lang="fr-FR" dirty="0" smtClean="0"/>
              <a:t> of the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European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Commission </a:t>
            </a:r>
            <a:r>
              <a:rPr lang="fr-FR" dirty="0" smtClean="0"/>
              <a:t>set </a:t>
            </a:r>
            <a:r>
              <a:rPr lang="en-US" dirty="0" smtClean="0"/>
              <a:t>priorities,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European Parliament </a:t>
            </a:r>
            <a:r>
              <a:rPr lang="en-US" dirty="0" smtClean="0"/>
              <a:t>is co-legislator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Copyright and the digital single market top policy priority for the coming 5 years 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6" descr="http://www.tnp.no/newsimg/20110624-0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52" y="2795584"/>
            <a:ext cx="12938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itle 1"/>
          <p:cNvSpPr>
            <a:spLocks noGrp="1"/>
          </p:cNvSpPr>
          <p:nvPr>
            <p:ph type="title"/>
          </p:nvPr>
        </p:nvSpPr>
        <p:spPr>
          <a:xfrm>
            <a:off x="0" y="188568"/>
            <a:ext cx="9144000" cy="862013"/>
          </a:xfrm>
        </p:spPr>
        <p:txBody>
          <a:bodyPr>
            <a:normAutofit/>
          </a:bodyPr>
          <a:lstStyle/>
          <a:p>
            <a:r>
              <a:rPr lang="fr-BE" dirty="0" smtClean="0">
                <a:latin typeface="+mn-lt"/>
                <a:ea typeface="+mn-ea"/>
                <a:cs typeface="+mn-cs"/>
              </a:rPr>
              <a:t>Brussels </a:t>
            </a:r>
            <a:r>
              <a:rPr lang="fr-BE" dirty="0" err="1" smtClean="0">
                <a:latin typeface="+mn-lt"/>
                <a:ea typeface="+mn-ea"/>
                <a:cs typeface="+mn-cs"/>
              </a:rPr>
              <a:t>players</a:t>
            </a:r>
            <a:r>
              <a:rPr lang="fr-BE" dirty="0" smtClean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223944" y="1347776"/>
            <a:ext cx="6334160" cy="4320000"/>
          </a:xfrm>
          <a:prstGeom prst="ellipse">
            <a:avLst/>
          </a:prstGeom>
          <a:noFill/>
          <a:ln w="57150">
            <a:solidFill>
              <a:srgbClr val="006784"/>
            </a:solidFill>
            <a:headEnd type="none" w="med" len="med"/>
            <a:tailEnd type="none" w="med" len="med"/>
          </a:ln>
          <a:scene3d>
            <a:camera prst="isometricTopUp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fr-BE" sz="1200" b="1">
              <a:solidFill>
                <a:schemeClr val="tx1"/>
              </a:solidFill>
              <a:latin typeface="TheSansCorrespondence" pitchFamily="34" charset="0"/>
            </a:endParaRPr>
          </a:p>
        </p:txBody>
      </p:sp>
      <p:sp>
        <p:nvSpPr>
          <p:cNvPr id="61447" name="Isosceles Triangle 8"/>
          <p:cNvSpPr>
            <a:spLocks noChangeArrowheads="1"/>
          </p:cNvSpPr>
          <p:nvPr/>
        </p:nvSpPr>
        <p:spPr bwMode="auto">
          <a:xfrm>
            <a:off x="3938584" y="3067047"/>
            <a:ext cx="1062039" cy="779465"/>
          </a:xfrm>
          <a:prstGeom prst="triangle">
            <a:avLst>
              <a:gd name="adj" fmla="val 50000"/>
            </a:avLst>
          </a:prstGeom>
          <a:solidFill>
            <a:schemeClr val="tx2">
              <a:alpha val="3098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endParaRPr lang="fr-BE" sz="1200" b="1">
              <a:solidFill>
                <a:schemeClr val="tx2"/>
              </a:solidFill>
              <a:latin typeface="TheSansCorrespondenc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1264" y="4152904"/>
            <a:ext cx="1719272" cy="2159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</a:rPr>
              <a:t>European Parliament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05416" y="4062416"/>
            <a:ext cx="62230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</a:rPr>
              <a:t>Council</a:t>
            </a:r>
            <a:endParaRPr lang="en-US" sz="1100" b="1" dirty="0">
              <a:latin typeface="+mn-lt"/>
            </a:endParaRPr>
          </a:p>
        </p:txBody>
      </p:sp>
      <p:sp>
        <p:nvSpPr>
          <p:cNvPr id="61453" name="Text Box 25"/>
          <p:cNvSpPr txBox="1">
            <a:spLocks noChangeArrowheads="1"/>
          </p:cNvSpPr>
          <p:nvPr/>
        </p:nvSpPr>
        <p:spPr bwMode="auto">
          <a:xfrm>
            <a:off x="2195736" y="1052736"/>
            <a:ext cx="19843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latin typeface="+mj-lt"/>
              </a:rPr>
              <a:t>Coalition</a:t>
            </a:r>
            <a:endParaRPr lang="en-GB" b="1" dirty="0">
              <a:latin typeface="+mj-lt"/>
            </a:endParaRPr>
          </a:p>
        </p:txBody>
      </p:sp>
      <p:pic>
        <p:nvPicPr>
          <p:cNvPr id="61454" name="Picture 32" descr="http://www.beuc.org/Objects/2/Images/logobeu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3456" y="5457836"/>
            <a:ext cx="7143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6" name="Text Box 21"/>
          <p:cNvSpPr txBox="1">
            <a:spLocks noChangeArrowheads="1"/>
          </p:cNvSpPr>
          <p:nvPr/>
        </p:nvSpPr>
        <p:spPr bwMode="auto">
          <a:xfrm>
            <a:off x="500040" y="5148272"/>
            <a:ext cx="2159002" cy="18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GB" b="1" dirty="0">
                <a:latin typeface="+mj-lt"/>
              </a:rPr>
              <a:t>Consumers &amp; NGOs</a:t>
            </a:r>
            <a:endParaRPr lang="en-US" b="1" dirty="0">
              <a:latin typeface="+mj-lt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938584" y="2343144"/>
            <a:ext cx="1079499" cy="539749"/>
            <a:chOff x="2282608" y="1179"/>
            <a:chExt cx="1728199" cy="1052214"/>
          </a:xfrm>
        </p:grpSpPr>
        <p:sp>
          <p:nvSpPr>
            <p:cNvPr id="26" name="Flowchart: Alternate Process 25"/>
            <p:cNvSpPr/>
            <p:nvPr/>
          </p:nvSpPr>
          <p:spPr>
            <a:xfrm>
              <a:off x="2282608" y="1179"/>
              <a:ext cx="1728199" cy="1052214"/>
            </a:xfrm>
            <a:prstGeom prst="flowChartAlternateProcess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lowchart: Alternate Process 4"/>
            <p:cNvSpPr/>
            <p:nvPr/>
          </p:nvSpPr>
          <p:spPr>
            <a:xfrm>
              <a:off x="2334846" y="52167"/>
              <a:ext cx="1623723" cy="950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300" dirty="0"/>
                <a:t> </a:t>
              </a:r>
              <a:endParaRPr lang="fr-BE" sz="4300" dirty="0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024440" y="3429000"/>
            <a:ext cx="976308" cy="644522"/>
            <a:chOff x="4029403" y="3010605"/>
            <a:chExt cx="1709596" cy="1052214"/>
          </a:xfrm>
        </p:grpSpPr>
        <p:sp>
          <p:nvSpPr>
            <p:cNvPr id="29" name="Rounded Rectangle 28"/>
            <p:cNvSpPr/>
            <p:nvPr/>
          </p:nvSpPr>
          <p:spPr>
            <a:xfrm>
              <a:off x="4029403" y="3010605"/>
              <a:ext cx="1709596" cy="1052214"/>
            </a:xfrm>
            <a:prstGeom prst="roundRect">
              <a:avLst>
                <a:gd name="adj" fmla="val 10000"/>
              </a:avLst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6"/>
            <p:cNvSpPr/>
            <p:nvPr/>
          </p:nvSpPr>
          <p:spPr>
            <a:xfrm>
              <a:off x="4060446" y="3040735"/>
              <a:ext cx="1647510" cy="991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0020" tIns="160020" rIns="160020" bIns="160020" spcCol="1270" anchor="ctr"/>
            <a:lstStyle/>
            <a:p>
              <a:pPr algn="ctr" defTabSz="1866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200" dirty="0"/>
                <a:t> </a:t>
              </a:r>
              <a:endParaRPr lang="fr-BE" sz="4200" dirty="0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033704" y="3519488"/>
            <a:ext cx="882657" cy="684210"/>
            <a:chOff x="607827" y="3010575"/>
            <a:chExt cx="1571957" cy="1021426"/>
          </a:xfrm>
        </p:grpSpPr>
        <p:sp>
          <p:nvSpPr>
            <p:cNvPr id="32" name="Rounded Rectangle 31"/>
            <p:cNvSpPr/>
            <p:nvPr/>
          </p:nvSpPr>
          <p:spPr>
            <a:xfrm>
              <a:off x="607827" y="3010575"/>
              <a:ext cx="1478832" cy="933053"/>
            </a:xfrm>
            <a:prstGeom prst="roundRect">
              <a:avLst>
                <a:gd name="adj" fmla="val 10000"/>
              </a:avLst>
            </a:prstGeom>
            <a:blipFill rotWithShape="0">
              <a:blip r:embed="rId7" cstate="print"/>
              <a:stretch>
                <a:fillRect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8"/>
            <p:cNvSpPr/>
            <p:nvPr/>
          </p:nvSpPr>
          <p:spPr>
            <a:xfrm>
              <a:off x="639490" y="3041403"/>
              <a:ext cx="1540294" cy="990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6210" tIns="156210" rIns="156210" bIns="156210" spcCol="1270" anchor="ctr"/>
            <a:lstStyle/>
            <a:p>
              <a:pPr algn="ctr" defTabSz="1822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100" dirty="0"/>
                <a:t> </a:t>
              </a:r>
              <a:endParaRPr lang="fr-BE" sz="41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576632" y="2886072"/>
            <a:ext cx="182086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</a:rPr>
              <a:t>European </a:t>
            </a:r>
            <a:r>
              <a:rPr lang="en-US" sz="1400" b="1" dirty="0" smtClean="0">
                <a:latin typeface="+mn-lt"/>
              </a:rPr>
              <a:t>Commission</a:t>
            </a:r>
            <a:endParaRPr lang="en-US" sz="1400" b="1" dirty="0">
              <a:latin typeface="+mn-lt"/>
            </a:endParaRPr>
          </a:p>
        </p:txBody>
      </p:sp>
      <p:sp>
        <p:nvSpPr>
          <p:cNvPr id="61461" name="Text Box 26"/>
          <p:cNvSpPr txBox="1">
            <a:spLocks noChangeArrowheads="1"/>
          </p:cNvSpPr>
          <p:nvPr/>
        </p:nvSpPr>
        <p:spPr bwMode="auto">
          <a:xfrm>
            <a:off x="914386" y="2361026"/>
            <a:ext cx="1123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GB" b="1" dirty="0">
                <a:latin typeface="+mj-lt"/>
              </a:rPr>
              <a:t>Companies</a:t>
            </a:r>
          </a:p>
          <a:p>
            <a:pPr>
              <a:spcBef>
                <a:spcPct val="50000"/>
              </a:spcBef>
            </a:pPr>
            <a:endParaRPr lang="en-GB" b="1" dirty="0">
              <a:latin typeface="+mj-lt"/>
            </a:endParaRPr>
          </a:p>
        </p:txBody>
      </p:sp>
      <p:sp>
        <p:nvSpPr>
          <p:cNvPr id="61466" name="Text Box 25"/>
          <p:cNvSpPr txBox="1">
            <a:spLocks noChangeArrowheads="1"/>
          </p:cNvSpPr>
          <p:nvPr/>
        </p:nvSpPr>
        <p:spPr bwMode="auto">
          <a:xfrm>
            <a:off x="6200784" y="1257288"/>
            <a:ext cx="1617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latin typeface="+mj-lt"/>
              </a:rPr>
              <a:t>Law firms</a:t>
            </a:r>
            <a:endParaRPr lang="en-GB" b="1" dirty="0">
              <a:latin typeface="+mj-lt"/>
            </a:endParaRPr>
          </a:p>
        </p:txBody>
      </p:sp>
      <p:sp>
        <p:nvSpPr>
          <p:cNvPr id="61467" name="Text Box 25"/>
          <p:cNvSpPr txBox="1">
            <a:spLocks noChangeArrowheads="1"/>
          </p:cNvSpPr>
          <p:nvPr/>
        </p:nvSpPr>
        <p:spPr bwMode="auto">
          <a:xfrm>
            <a:off x="7297762" y="2524120"/>
            <a:ext cx="1617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latin typeface="+mj-lt"/>
              </a:rPr>
              <a:t>Third countries</a:t>
            </a:r>
          </a:p>
        </p:txBody>
      </p:sp>
      <p:sp>
        <p:nvSpPr>
          <p:cNvPr id="61468" name="Text Box 25"/>
          <p:cNvSpPr txBox="1">
            <a:spLocks noChangeArrowheads="1"/>
          </p:cNvSpPr>
          <p:nvPr/>
        </p:nvSpPr>
        <p:spPr bwMode="auto">
          <a:xfrm>
            <a:off x="228576" y="3881440"/>
            <a:ext cx="16176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latin typeface="+mj-lt"/>
              </a:rPr>
              <a:t>Trade unions</a:t>
            </a:r>
          </a:p>
        </p:txBody>
      </p:sp>
      <p:pic>
        <p:nvPicPr>
          <p:cNvPr id="61473" name="Picture 12" descr="Hom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666788" y="-3698875"/>
            <a:ext cx="168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4" name="Picture 14" descr="Hom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666788" y="-3698875"/>
            <a:ext cx="168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5" name="Picture 16" descr="Hom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666788" y="-3698875"/>
            <a:ext cx="168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6" name="Picture 18" descr="Hom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666788" y="-3698875"/>
            <a:ext cx="168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7" name="Picture 20" descr="Hom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666788" y="-3698875"/>
            <a:ext cx="168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8" name="Picture 22" descr="Hom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666788" y="-3698875"/>
            <a:ext cx="168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9" name="Picture 24" descr="Hom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666788" y="-3698875"/>
            <a:ext cx="1685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3" name="AutoShape 34" descr="data:image/jpg;base64,/9j/4AAQSkZJRgABAQAAAQABAAD/2wCEAAkGBhMQEBUUEhAUFBQWFhkUGRcXFxkbHxwdGxshGhwfHSAjJzIkGxsjHiAcITsiJDMqLC8sJyI0NjIqNigrMCkBCQoKDQsOGQ4OGjAkHiQ1LjI1LS4sNDE1MzU1MjQ1LDUzNDQtKjQ0LzQtNTEsNiw0NDU1NTQ0NTQqLDUuLTUsLv/AABEIAEcAeAMBIgACEQEDEQH/xAAcAAADAQADAQEAAAAAAAAAAAAABgcFAQMECAL/xAA/EAACAQIFAgUCAwMICwAAAAABAgMEEQAFEiExBkEHEyJRYRQyQoGCI1NiCBdDUlSRo9IVJDNEcXKEkqHD0f/EABsBAAIDAQEBAAAAAAAAAAAAAAAFAgMEBgEH/8QAMREAAQMCBAQDBwUBAAAAAAAAAQACAwQRBRIhMUFRYYETcaFCkbHB0eHwFBUyYvEi/9oADAMBAAIRAxEAPwC44MGDAhGDGZnnUdPRIGnlVL30ryzWtfSo3a1xxxcXtifZz4k1VVqShhaNBsX065SDwQouIxsdzqO4+w83xU8kurRpzOgHdVSSsj/keyo+bZ1DSR+ZPKsa3sCx5PNgOWNgTYXPOJzn/i07+mjj8sfvZRdv0x8Dtux9/TwcIlZLJJIXmd3l+0tISW2P27/aAfwiwv2vjqx09LgcbBnnN+g2SqWve85Yhb4qjeGHV0jzvTVEryGT9rG7m5uo9afAtZgAP3n8IxTcfNcWYtC6yxW8yNhIl+NS8A/B+0/BPHOLzW9VRJl7VqeuPyvNUX06iR6VOx0sWsvGx54whxEU4nP6dwI6cE6jpauGJpqWFpO19z80ieJXW8qVaQ0szR+R63ZSPU7DZSLWKqu5BuCWGwKb9/S/itKwcVUAdI01tLFsQost2jJ9VyeUPJHpAucKlckqDXWQJUQuxP1dOQCSWuTqFxclvskFxsotbbiBI544qKkdn8+TzZ5DGQVVPtUqCfsGt7Am502be2PYsLnMjXOI8M6lwNwANT3TN9XhwoTHkPjjSxBBJJ+A5f6rblGdwVcfmU8qypexKng82I5U8bGxx7sfOdXnDCpMtOzwaQI4yhsyxrsqk99gCQbgtc4denfGF09FbHrH72IWb9ScHvupHb08nCvxGEm2y1T4DWQxh4GbTUDcduPZVfBjwZNnsFZH5lPKJFB0ki4sR2INiDax37Wx78TSMgg2KMGDBgXiMGDGLlnWlFUFRHVRln+xWOhm2uCqvZmUjuARz7HAvLhZniX0+aqjLxpqlgPmoALswt60FtzqXtvdgu1wLTnpzqaKmjOqHzDdWUhgFbckFr33G1iL8CwG5a5Xx8/dbZP9JXSxhQqE+bGBxocnYewDBxbtaw2tjQZ4nUr6aoaXNJBsHFuvmNbfnVaKLDTX1bWtfkNjra9/Lqs2qrNTswUDUxawFgLm9gOwHFseZnJxx3A3JJAAAuSTsABySTtYbnDj074XVVTpab/VojY3YXkI+E/Cf+fi49J3GKaivqasZXH/AJHAbffuu5hocKwFub2+Z1cfLl2sOaTu4HJJAAG5JOwAHJJO1hucNU+UZoMuSI0kn0wlMwtvJuPSpjHqCBtT8arlRYAG9W6e6JpaGxiivJaxlf1Offf8N/ZbD42GN7FDY7bpJX48al7Sxgs03F9Tcfm3qvnnpSrZZCyyusIQyTaDcNGvKn8JLX0C/dsftMtiaL6meVqeWeV5IViQaUUG5Yi+pU1+ldPGkn1cCw9Q9B0taHLKYpHADSREKzWNxq2KtuAfUDwPbE86t6ArlOtUSaJECKIAwKooH9GxJPc+lnJNzycMaardRQOEN85I14WH1O6zSy0+M1rHVlmMAt5nzt8VmyrLoMlVAtZTg6PqoW9Y2NiWG9wCDaZf6ouL4z58mjdHlpZ1kRFaRo3skqKoJN1Oz2ANyl+L2Fxjw0GZS08haKR43W6m11Isd1YfB5U98NXSVImZVkV6VUeF1nkliuilUN0VkA0h2cCxBW4U7GzXg+opasHxWZX827E9R8wmUlPiGCs8WmmEkPJ3AdPt7lRfD3p00VEquumWQ+bIPZmAsv6VCr33B3OGbHBOMSs64oIm0vWwBteggSKxU8HWFvoAI3ZrAdyMZdlyrnOleXHUnVbmDBgx6q1i9ZZg0FDO6Eq+gojDlXf0I36WYH8u+J5TZerhIAq6DpjCkXW2ygEHkDb+7Db4jzjy6eLa7zB+dwIlLE29tWhL9iy+4Bw8ikCSmUhisKPMdP8ACpNvz4w5oLRwvlP5Zc3igM9VFTt6ep+y6FgAetlhkkhRJ1poVikeNQVF5AIwdI7G9t9/nGbmGXTZjPSwS1Jb9oQGZE1qmgtIFYWBJCqfWGJKqezBvfSysKCAM2ppWkqXNtyWYgEnufu/8Y0+hqXzK53P9DAtha9zM7C/wVEJHyHPFt87IWCizvGp+qbVlXKzGjFTuyhlhp/UanzJ3KZenuiaWhsYoryWsZX9Tn33/Df2Ww+OMb2C+C+FyYOe55LnG5KMGC+C+BRRgwXwXwIWD1D0TS11zLFaS1hKnpce2/4rezXHxziQVlVVZVPUUsM5Rde7hEDutgUJbciwNvTpHJsCxxfcRrxeoPLr45LALNDyOS0TWYn9LxD8vjFUtw24TzBHNkqW082rDfQ7XtobendJ9fXy1F/Pmlmva4kdmG3HpPp2/wCGPLJCGQpwCpXbsCLbYbvDfLIKis0VEesaGKje2oWO9u1r8492b+GdS1XKIIQsOolCzKBY72Hfa57cDGOznDNuu4/U0NLK6lIDNL8ACqf0xm31dHBObapI1Zgt7B7WcC+9g2od+O+DC74SVJNC0Tag0E8kZVhbTezhfyDfkb4MMGm4uvmE8fhSOj5Ej3Lo6oaabMP2VItVHTw+Wy+Z5bB5yHO5PZYojcD8RG/4V3Ps5jjpJV+jqaeWZVQCZTpsCC+gmxNrDc37cY5rMwVqypJcCTz2NmIDhUsi3HKja4PsVPfGpJ+1moKeRtS3krJA52stwlyfazXHFucbJopI6cOa/R3s+arwirpp6/JLTi8V3Z7kGzbnXh0C5mWGpZBS1UUgVFiVGfS50KBsrAXv8C1743/DykKwTOwIMlQ/ta0YEII/7N/n4thUzPMKZkd56GFkVGa6AowVbvyvJAuOBfFA6Wys0tFTwsFDJEivp3Guw1ke931G/wA4nUGojY2GUCw2ssMP7fPM6qpC7Mb3DrcddCoXT57m1fnNRR0+ZSRWmqNOonSFjdrDYX4FsO+VdDZ7HPE8uch41kRnS7+pQwLL9vcXGJhlfTz1/UNTBHUvTMZ6pvMQEkaXY22Yc8c4rHTfhPUUlVFO+cVE6xtqMbBgG2Isf2h978HGFbUj5fX5vmWbVtNTZm8IhkmYBibBVm0BRYHi4w30HQ+ep5nmZyG1Rsq7vsxtZvt7YnnT3SkmY55mEUdZJSlZKhy8YJJH1GnSbMu29+e2Kp0f4YT0FUs8mbT1KqrDy3DAHULX3kPHPGBCmvX1RneT+T52bvJ53mW0FttGm97gc6xh4yzpzOKGQVNbm4mpoA0ssY1ksqqSQAVFzjB/lMf7h/1P/pww/wAoDqAQZasAaz1Mmm2/2JZnPFiLlBa4572OBCn/AEx4m5itdTVFXUSCjqJ3SxIEdrgNp1cJGXXcnYDk2OKj4yUQajil2vHMvbchwUIv2FyG+So+CIjnXVdFNlFNRpTyieA6hKdABL/7W4uTY7e26qfjFsocwOa9Nl/W8ppmBC3ZmlhF7ceos6C4A7kA98RcLghX00vgTMl5EH3FeXJ/FGFBDEtMEZmRZGukaAmys+wt87227jHu8Teoauk8ryHCRuGUkLchtu52G3Ft9m9tpArXFwbg7gjHZPUNIdTszHuWJJ/vOMXiutZfRv2KmFQ2ZgFtbg63vtudLJ/8IM1Y1lSjlmaaNZr321I5Dk/xN5qbj+rvwMGFjoGuCZpTWsxLslr8a0YX/LBjVCbsXG49E2Oufk2Nj9fVVnqzqrLqdlhr3S5AkVHieQclb7KQD9w98KUvUWQX1R1TwvoKa4xVA6T2N1IYD2II52sTcwYtSRZUmbZYWUf6Z1RBkYrJRys7BWDFSyhU0tbT9nBN74d/538q/tn+FP8A5MGDE3yOk1cbqqKGOEERi1+Sh+aZRTvWT1EOdxRGSWSQWiq1YB2LWuI/Y2x68ltDUwySdRa0jlR2W1cdSqwJG6W3AtvjnBiCtTF0Vm1BQ5rV1j5lE6VHm6VWGp1DXMJBe8dtgLYoX87+Vf2z/Cn/AMmDBgQp74s5vl+cfTeVmUcfk+bfXDU769FrWj7aDg6szagzDNqepkzKP6aDRaLyaksdLazcGModTWB2F1AHa+OMGBCa6rq/p2SNkbyNLqVNqWRTYixsRHcG3cbjGB4WdU0WUwSwT5lFKjOJE0Q1VwSLMDdLW2Uiw51X5FjBgQsmjosnDN5mbuI7toSKnlBVdXoBd0bVZLD7QSe/uyUWZdMxG4cObgjzUqpLW9gykf8A3BgxENaOC1SVlRKA17yRyunbpbq7L6pjDQyKdClyiRPGALgE7qByRgwYMSWVf//Z"/>
          <p:cNvSpPr>
            <a:spLocks noChangeAspect="1" noChangeArrowheads="1"/>
          </p:cNvSpPr>
          <p:nvPr/>
        </p:nvSpPr>
        <p:spPr bwMode="auto">
          <a:xfrm>
            <a:off x="120650" y="-331788"/>
            <a:ext cx="1143000" cy="67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61484" name="AutoShape 38" descr="data:image/jpg;base64,/9j/4AAQSkZJRgABAQAAAQABAAD/2wCEAAkGBhAGBQkIExQWFRUVGB4WGRgXFRwdFxofHh0eHiAcHhkjJzIfIBokJRscIjshJCcpLC0tGyAzNTAxNSYtLDQBCQoKDQsNGQ4OGTUkHiQ1NTU1NTU1NTUtNTU1NTU1NTU0NTUtLzU1NTU1NTA1NS81LCw1NTUyMjUsNDY0Ly00NP/AABEIADoAUwMBIgACEQEDEQH/xAAbAAACAgMBAAAAAAAAAAAAAAAABgMFAgQHAf/EADUQAAECBAQDBQYGAwAAAAAAAAECAwAEBREGEiExE0FRByJhcYEUMkKRsdEVFjOhosEjUnP/xAAaAQACAwEBAAAAAAAAAAAAAAADBAECBQAG/8QAKxEAAgIBAwIEBQUAAAAAAAAAAQIAAxEEEiExQTJRcbEUImHw8RNikaHB/9oADAMBAAIRAxEAPwDuI2hAkRO12vVdlM2tpLTlgLAix5ekP42jnFHw41iDEtd4inE5HdOGvLvff5QpqMllA98dpo6IqFsZuwHbPfyMYZbD8623MJVPKUVIypOUd03BzfIEesUOIGJ+grkk+2rXxV5PdAttr47w0UTCTNCnVTKFuqJTlstzMLXB266RU9of61F/7faBW17ai3IPqfOH0927UBBgg/tA7Tfp9FnKc+uYcnFOpCVd0pA1tob+EY4AqDtSw4XnVlauIsXO9gdBDBMDNKujwP0hW7Mlj8sut80uruOmsG27LVUdOf8AIvvNund2AzlewHn5SVFSdPaYuRznh8HNk5X01iCpVaaruJHqPKrDSWv1HbXN+g+nW99dIxYPF7XH7a5WLHw937xjhF0SeMq9JL0WpedN9yLk6eigYDuLHbngsfxGdiqN4UEhAf57yR2gVKmKQ+zNqesRmQ4NxfW1yfqIbxsIwffTLNFxRCQOZNhEgNxDiVqmcTNtua0AsB64x7QggggkBAbQpv4AS5UJmaTMvtlxRUQgpA19IbBtBA3rWzxCGqvspzsOMygo2GvwKdVMmZdcunLZxQy6kG/npGnijg1HElHpS+IFFRcSUZcugJ719bd3l1is7T3HUIYCFCxGqb2O+/lClT5+Zqc23ZwJ9mZKOIeea9kX6nUX5AXhKyxVJpC8TUppexRqWfnkenYTrNaraKLRn6gQVpRuEkXig/KTc86moy77ksX0hwoSRY5hfb1jm6J6Z4czIjvqmSlsJve5vv0Hn5xv1hyZp9Wlhxkr4eUhaFaDLyt10taKNqBYNzLx7fYhq9E1J2I+Dz26jjHHrmPeCWpeWn6sygOFxtQS466Rdd7nS2w+8Q45YlTVqZnDiHnVhtDrRAIubDNfca+cJOebfos1VM6UJfcKw3mspQGmcDpe4/eNjCPtFcxPSZInMiVJdUTqEj4U+ZNrD7RK2BgKdv3+JV6SjNqQ/TPtj37R3RgHjvtrfmXngkghJNhp1hsAsLR4No9h9K1TwiY9t9luN56QggggkDAbRG+8JdhbqtAkXPpEg2ivrtKFbo78iVqbCxbMncRBzjiWXBI3dJxzFGIDXqu6+D3QbDppG7Q6YJrs9qE3chTcyrbYjI3ofnGVcpwquKJbD8mhI4aLXOgCUDdR5knn1Ma8pVzQ8L1OkOJy5nc1zuCAAofxH7xh7SrOz8g55+s9XvD11rXwQQcfT8SHBMr+IY3lGioiyHFXG/u20v5xXYjaMm9Ns3JsFa89AYmwvXEUfEMtUQQoJuFAEbKFokm5J/EaKrVko/woVlKut97dQOfnAwN1QAHIJz6QxP6epZmPysAB6y3xhTvYpKmvhSjnaQbX0HdAsANANNoYOx5oClVR74i9lJ8AhJA/kfnCdiLEYnaXTpddkqbbSk69OfrF/wBktdSzUJik6Wdu6hQ5qAAUPkL+hhqll+KJHQxDU1v8AFPUe06pBBBGvPNwgggjp0BtFHjLEDeHcPvTK1BJIypuecXkYOtJdABAPmLxVgSMCXQhWBYZETezyjik0B6tPaOzA4iyr4ED3U67aanxMJb1Rl8XdqslLqCVNFZukWsogEi45i416x2gpBTltpEaWEJWFBIv5CBGnwgdBGF1J+diOW/qcw7VpmTl5dMigNodQBsACAdh/cN0w7K4PwK20coQG8oCiO8SNb9Sd4YVsIWvMUgnxAjJxpLiQCAfMRIrILMOpkG8FUQjhfr1nJuymnS2IK1Vak4lLimykIBsUpCs2tv9u7bwHnG7WH2ZHtlozbORJvkWE2+JBB062IjpjbSW72AHkI84CeLnyi/Wwv8AOIFICqvlJOpJd3I8QxMxtHsEEHikIIII6dP/2Q=="/>
          <p:cNvSpPr>
            <a:spLocks noChangeAspect="1" noChangeArrowheads="1"/>
          </p:cNvSpPr>
          <p:nvPr/>
        </p:nvSpPr>
        <p:spPr bwMode="auto">
          <a:xfrm>
            <a:off x="120650" y="-271463"/>
            <a:ext cx="790575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pic>
        <p:nvPicPr>
          <p:cNvPr id="61485" name="Picture 40" descr="http://www.act4europe.org/module/images2/sector/logo_etuc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036" y="4253388"/>
            <a:ext cx="553724" cy="3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8" name="AutoShape 46" descr="data:image/jpg;base64,/9j/4AAQSkZJRgABAQAAAQABAAD/2wCEAAkGBggQDxQUEhQQFBURFRsaDxUWERIVHxceHxwYHh8YHhcjHCYeGiUvHBkVJi8gJictMDI4GCM9QTEqOSYrLSoBCQoKDgwOGQ8PGiwlHyUyNSorNDUtKTUwMDQ1KjUpNSw1NS8sLCwxKzA1KjMwKTApNSwsKSwqKiw1LC4sNTM0LP/AABEIAHgAgAMBIgACEQEDEQH/xAAaAAEAAwEBAQAAAAAAAAAAAAAABQYHAwQC/8QALxAAAQQBAwIGAgIABwAAAAAAAQACAxEEBRIhBjEHEyJBUWFxgTKRFCNCYoKhsf/EABkBAQADAQEAAAAAAAAAAAAAAAABAgMEBf/EACYRAAICAQMDBAMBAAAAAAAAAAABAhEhAwQxEhNBFGFxoZGx8FH/2gAMAwEAAhEDEQA/ANxREQBERAEREAREQBERAEREAREQBERAEREAREQBERAEREAREQBERAEREAREQBERAEREAREQBERAEREAREQBERAEREAXy97QCSQAO5PFL6VV8QX5TseLHiNHLmbE4/DSCT/4obpWU1J9EXIh8zxIzDPvgiDsOORrJZS13qJNWD7fQo/q1Idd9YahhSQxwRtc6UEkua510QNoAI5VbyuvnYrXY2NjM8vHcWbpNzrLTW4gAAEkXyfdRPU3WGoTyYspaI3Rx7o+DRc6wXgH8cLnc8PJ4891UJLrd48cZzRoQ8QdObgxZMgcDLYEbRZ3D+QHtX2fkKP0XxSx8jIMbojGzY928v3H0guNtA+AVUdWx449HwmACR8sr3t2kmvllDueWgj6Xrm1bUm4GSJMVmM1zWNhLYDH/J1ObZ5dbbU9ci3qtW1b4SfHOLJ1/i/gmVrWQylrnAOcS0EAnuGi7/C9+D16+TEy5zEAcR5DWhx9QuhZrg/KrXQU2tNlhb/hwzHYHec8wBu7gncZDyTdVSq7NUy44J/SfKztwB7eprw6x+Loj/co65csp6vVjFSk+b8e36tlzy/F6UuqDG3XQaXOPJ+NoHz9qR0rxMBindkwmN+OGksbfqs7ao0WmyO/yq31k/PH+AjibtaY43wlrQC6UgC93yPT/aieodDzcV8YnLpZ8i3zMDi6wHCgXDlxJDrI7cUoc5JlZbnXhJu7r2xkteD4oZ2TlxRxQNEbpAHjl7qPF2KDa7/pTOhdfx5OoS44a0RtDvJffLtv8ifajyR+FW4+pNZhxch78ZmNEYwzGDYvL9bjVgn1OO3cf+Ko8efK0NEYDS1jmlzbtwdd2fwa/CdxryJbyem1cm/LxXtRq+o+KukRS7GNklANPkbQaPki+XL66h8TMPFmdC2KSV7avkNHIB78k8EeyjdP6Y0PJ0mINmbGGOEmRJ6b3UQ5rr7d6H6VOi6j1KLIyJ4Wt/zHEF5iD9gB4AJ4HFf0rOcka6m51oJOTWcqldF16e6+1rKzI2OxwyF5IcQyQ1wSDvPHt8LQVHdP5OVJiQvmG2RzAZBVc/j2+a+1IraKdZZ6WhGSjcpXeQoTqzp05sAa15jkjeHwvF8OFj257E9lNopatUazippxfBknVmg9SQ4bnZOSx8bXN9Dbt5J7uO0XX3antP6OMs0TpGMfjOwGRmyLa6geB3BuzYV4ycaGRpbI1r2nu1wBB/RXRrQBQ9uyotNWci2cFK3lY/vgzN/hdqTIXeXM3zI5t+N6nN4qrv8A0u4Hbjhe+HpLWsjS5Icl588y+ZDvk31VcFwvv6u3a1fkTtolbPSXF8VyUHpPpzqVr5zlPdT4TGzdL5nPs4c8Ac/fK4aj0JnDR2QBrJJ4pC5u1wF2TdE17Ef0tFRO2qolbSHT058r8lP1fpzPkfppaARiub54Lh6aDOfv+JHC59ddNatLNFk4bqliaWkBwaaN8gnj3IIKuiKXBMtLbQkms5r6M6wuhNYmggblSA7ckyzse8vJaQ3jdyCeDxdepTer9ImbPx5Q2LyGRPZMygOCDwABz3/VK1InQhHa6aVfH0ZZqHhJmiaoJWGFzhe8uDmj7AFOr27L0ZXhDN5jhFkBsLjYa5riR9dwD+VpaKO1Ey9Bof4ccTHEcbGAkhjQ0E9zQAv/AKXZEWh2pUEREJ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120650" y="-560388"/>
            <a:ext cx="12192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61489" name="AutoShape 48" descr="data:image/jpg;base64,/9j/4AAQSkZJRgABAQAAAQABAAD/2wCEAAkGBggQDxQUEhQQFBURFRsaDxUWERIVHxceHxwYHh8YHhcjHCYeGiUvHBkVJi8gJictMDI4GCM9QTEqOSYrLSoBCQoKDgwOGQ8PGiwlHyUyNSorNDUtKTUwMDQ1KjUpNSw1NS8sLCwxKzA1KjMwKTApNSwsKSwqKiw1LC4sNTM0LP/AABEIAHgAgAMBIgACEQEDEQH/xAAaAAEAAwEBAQAAAAAAAAAAAAAABQYHAwQC/8QALxAAAQQBAwIGAgIABwAAAAAAAQACAxEEBRIhBjEHEyJBUWFxgTKRFCNCYoKhsf/EABkBAQADAQEAAAAAAAAAAAAAAAABAgMEBf/EACYRAAICAQMDBAMBAAAAAAAAAAABAhEhAwQxEhNBFGFxoZGx8FH/2gAMAwEAAhEDEQA/ANxREQBERAEREAREQBERAEREAREQBERAEREAREQBERAEREAREQBERAEREAREQBERAEREAREQBERAEREAREQBERAEREAXy97QCSQAO5PFL6VV8QX5TseLHiNHLmbE4/DSCT/4obpWU1J9EXIh8zxIzDPvgiDsOORrJZS13qJNWD7fQo/q1Idd9YahhSQxwRtc6UEkua510QNoAI5VbyuvnYrXY2NjM8vHcWbpNzrLTW4gAAEkXyfdRPU3WGoTyYspaI3Rx7o+DRc6wXgH8cLnc8PJ4891UJLrd48cZzRoQ8QdObgxZMgcDLYEbRZ3D+QHtX2fkKP0XxSx8jIMbojGzY928v3H0guNtA+AVUdWx449HwmACR8sr3t2kmvllDueWgj6Xrm1bUm4GSJMVmM1zWNhLYDH/J1ObZ5dbbU9ci3qtW1b4SfHOLJ1/i/gmVrWQylrnAOcS0EAnuGi7/C9+D16+TEy5zEAcR5DWhx9QuhZrg/KrXQU2tNlhb/hwzHYHec8wBu7gncZDyTdVSq7NUy44J/SfKztwB7eprw6x+Loj/co65csp6vVjFSk+b8e36tlzy/F6UuqDG3XQaXOPJ+NoHz9qR0rxMBindkwmN+OGksbfqs7ao0WmyO/yq31k/PH+AjibtaY43wlrQC6UgC93yPT/aieodDzcV8YnLpZ8i3zMDi6wHCgXDlxJDrI7cUoc5JlZbnXhJu7r2xkteD4oZ2TlxRxQNEbpAHjl7qPF2KDa7/pTOhdfx5OoS44a0RtDvJffLtv8ifajyR+FW4+pNZhxch78ZmNEYwzGDYvL9bjVgn1OO3cf+Ko8efK0NEYDS1jmlzbtwdd2fwa/CdxryJbyem1cm/LxXtRq+o+KukRS7GNklANPkbQaPki+XL66h8TMPFmdC2KSV7avkNHIB78k8EeyjdP6Y0PJ0mINmbGGOEmRJ6b3UQ5rr7d6H6VOi6j1KLIyJ4Wt/zHEF5iD9gB4AJ4HFf0rOcka6m51oJOTWcqldF16e6+1rKzI2OxwyF5IcQyQ1wSDvPHt8LQVHdP5OVJiQvmG2RzAZBVc/j2+a+1IraKdZZ6WhGSjcpXeQoTqzp05sAa15jkjeHwvF8OFj257E9lNopatUazippxfBknVmg9SQ4bnZOSx8bXN9Dbt5J7uO0XX3antP6OMs0TpGMfjOwGRmyLa6geB3BuzYV4ycaGRpbI1r2nu1wBB/RXRrQBQ9uyotNWci2cFK3lY/vgzN/hdqTIXeXM3zI5t+N6nN4qrv8A0u4Hbjhe+HpLWsjS5Icl588y+ZDvk31VcFwvv6u3a1fkTtolbPSXF8VyUHpPpzqVr5zlPdT4TGzdL5nPs4c8Ac/fK4aj0JnDR2QBrJJ4pC5u1wF2TdE17Ef0tFRO2qolbSHT058r8lP1fpzPkfppaARiub54Lh6aDOfv+JHC59ddNatLNFk4bqliaWkBwaaN8gnj3IIKuiKXBMtLbQkms5r6M6wuhNYmggblSA7ckyzse8vJaQ3jdyCeDxdepTer9ImbPx5Q2LyGRPZMygOCDwABz3/VK1InQhHa6aVfH0ZZqHhJmiaoJWGFzhe8uDmj7AFOr27L0ZXhDN5jhFkBsLjYa5riR9dwD+VpaKO1Ey9Bof4ccTHEcbGAkhjQ0E9zQAv/AKXZEWh2pUEREJ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120650" y="-560388"/>
            <a:ext cx="12192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61490" name="AutoShape 50" descr="data:image/jpg;base64,/9j/4AAQSkZJRgABAQAAAQABAAD/2wCEAAkGBggQDxQUEhQQFBURFRsaDxUWERIVHxceHxwYHh8YHhcjHCYeGiUvHBkVJi8gJictMDI4GCM9QTEqOSYrLSoBCQoKDgwOGQ8PGiwlHyUyNSorNDUtKTUwMDQ1KjUpNSw1NS8sLCwxKzA1KjMwKTApNSwsKSwqKiw1LC4sNTM0LP/AABEIAHgAgAMBIgACEQEDEQH/xAAaAAEAAwEBAQAAAAAAAAAAAAAABQYHAwQC/8QALxAAAQQBAwIGAgIABwAAAAAAAQACAxEEBRIhBjEHEyJBUWFxgTKRFCNCYoKhsf/EABkBAQADAQEAAAAAAAAAAAAAAAABAgMEBf/EACYRAAICAQMDBAMBAAAAAAAAAAABAhEhAwQxEhNBFGFxoZGx8FH/2gAMAwEAAhEDEQA/ANxREQBERAEREAREQBERAEREAREQBERAEREAREQBERAEREAREQBERAEREAREQBERAEREAREQBERAEREAREQBERAEREAXy97QCSQAO5PFL6VV8QX5TseLHiNHLmbE4/DSCT/4obpWU1J9EXIh8zxIzDPvgiDsOORrJZS13qJNWD7fQo/q1Idd9YahhSQxwRtc6UEkua510QNoAI5VbyuvnYrXY2NjM8vHcWbpNzrLTW4gAAEkXyfdRPU3WGoTyYspaI3Rx7o+DRc6wXgH8cLnc8PJ4891UJLrd48cZzRoQ8QdObgxZMgcDLYEbRZ3D+QHtX2fkKP0XxSx8jIMbojGzY928v3H0guNtA+AVUdWx449HwmACR8sr3t2kmvllDueWgj6Xrm1bUm4GSJMVmM1zWNhLYDH/J1ObZ5dbbU9ci3qtW1b4SfHOLJ1/i/gmVrWQylrnAOcS0EAnuGi7/C9+D16+TEy5zEAcR5DWhx9QuhZrg/KrXQU2tNlhb/hwzHYHec8wBu7gncZDyTdVSq7NUy44J/SfKztwB7eprw6x+Loj/co65csp6vVjFSk+b8e36tlzy/F6UuqDG3XQaXOPJ+NoHz9qR0rxMBindkwmN+OGksbfqs7ao0WmyO/yq31k/PH+AjibtaY43wlrQC6UgC93yPT/aieodDzcV8YnLpZ8i3zMDi6wHCgXDlxJDrI7cUoc5JlZbnXhJu7r2xkteD4oZ2TlxRxQNEbpAHjl7qPF2KDa7/pTOhdfx5OoS44a0RtDvJffLtv8ifajyR+FW4+pNZhxch78ZmNEYwzGDYvL9bjVgn1OO3cf+Ko8efK0NEYDS1jmlzbtwdd2fwa/CdxryJbyem1cm/LxXtRq+o+KukRS7GNklANPkbQaPki+XL66h8TMPFmdC2KSV7avkNHIB78k8EeyjdP6Y0PJ0mINmbGGOEmRJ6b3UQ5rr7d6H6VOi6j1KLIyJ4Wt/zHEF5iD9gB4AJ4HFf0rOcka6m51oJOTWcqldF16e6+1rKzI2OxwyF5IcQyQ1wSDvPHt8LQVHdP5OVJiQvmG2RzAZBVc/j2+a+1IraKdZZ6WhGSjcpXeQoTqzp05sAa15jkjeHwvF8OFj257E9lNopatUazippxfBknVmg9SQ4bnZOSx8bXN9Dbt5J7uO0XX3antP6OMs0TpGMfjOwGRmyLa6geB3BuzYV4ycaGRpbI1r2nu1wBB/RXRrQBQ9uyotNWci2cFK3lY/vgzN/hdqTIXeXM3zI5t+N6nN4qrv8A0u4Hbjhe+HpLWsjS5Icl588y+ZDvk31VcFwvv6u3a1fkTtolbPSXF8VyUHpPpzqVr5zlPdT4TGzdL5nPs4c8Ac/fK4aj0JnDR2QBrJJ4pC5u1wF2TdE17Ef0tFRO2qolbSHT058r8lP1fpzPkfppaARiub54Lh6aDOfv+JHC59ddNatLNFk4bqliaWkBwaaN8gnj3IIKuiKXBMtLbQkms5r6M6wuhNYmggblSA7ckyzse8vJaQ3jdyCeDxdepTer9ImbPx5Q2LyGRPZMygOCDwABz3/VK1InQhHa6aVfH0ZZqHhJmiaoJWGFzhe8uDmj7AFOr27L0ZXhDN5jhFkBsLjYa5riR9dwD+VpaKO1Ey9Bof4ccTHEcbGAkhjQ0E9zQAv/AKXZEWh2pUEREJ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120650" y="-560388"/>
            <a:ext cx="12192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71" name="Text Box 25"/>
          <p:cNvSpPr txBox="1">
            <a:spLocks noChangeArrowheads="1"/>
          </p:cNvSpPr>
          <p:nvPr/>
        </p:nvSpPr>
        <p:spPr bwMode="auto">
          <a:xfrm>
            <a:off x="6322736" y="4152904"/>
            <a:ext cx="24117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latin typeface="+mj-lt"/>
              </a:rPr>
              <a:t>International organisations</a:t>
            </a:r>
            <a:endParaRPr lang="en-GB" b="1" dirty="0">
              <a:latin typeface="+mj-lt"/>
            </a:endParaRPr>
          </a:p>
        </p:txBody>
      </p:sp>
      <p:pic>
        <p:nvPicPr>
          <p:cNvPr id="2050" name="Picture 2" descr="https://encrypted-tbn2.gstatic.com/images?q=tbn:ANd9GcQt25RBtdose-kCZV9pOVmCRMS37UygQwyaT4IvEhxZRhe4dqS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43712" y="4750009"/>
            <a:ext cx="436284" cy="5399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h="31750"/>
          </a:sp3d>
        </p:spPr>
      </p:pic>
      <p:pic>
        <p:nvPicPr>
          <p:cNvPr id="29698" name="Picture 2" descr="http://www.newsphera.it/store/BRUEGEL%20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86144" y="5534967"/>
            <a:ext cx="518185" cy="518185"/>
          </a:xfrm>
          <a:prstGeom prst="rect">
            <a:avLst/>
          </a:prstGeom>
          <a:noFill/>
        </p:spPr>
      </p:pic>
      <p:pic>
        <p:nvPicPr>
          <p:cNvPr id="29700" name="Picture 4" descr="https://evbdn.eventbrite.com/s3-s3/eventlogos/1992623/cgs425c4in.jpg"/>
          <p:cNvPicPr>
            <a:picLocks noChangeAspect="1" noChangeArrowheads="1"/>
          </p:cNvPicPr>
          <p:nvPr/>
        </p:nvPicPr>
        <p:blipFill>
          <a:blip r:embed="rId13" cstate="print"/>
          <a:srcRect l="10811" t="11575" r="8108" b="11108"/>
          <a:stretch>
            <a:fillRect/>
          </a:stretch>
        </p:blipFill>
        <p:spPr bwMode="auto">
          <a:xfrm>
            <a:off x="6655607" y="1594794"/>
            <a:ext cx="769146" cy="410211"/>
          </a:xfrm>
          <a:prstGeom prst="rect">
            <a:avLst/>
          </a:prstGeom>
          <a:noFill/>
        </p:spPr>
      </p:pic>
      <p:sp>
        <p:nvSpPr>
          <p:cNvPr id="29704" name="AutoShape 8" descr="data:image/jpeg;base64,/9j/4AAQSkZJRgABAQAAAQABAAD/2wCEAAkGBxQREhMUExQTFhUXGR8bGBgXGB4cGxwbFxUcHR4aHB4cHSggGh4nHxsaITEhJyorLi4zGCEzODM4NygyLi0BCgoKDg0OGxAQGzEfICY3LSw0LTU1LCwwNC01NC00LzU0LDc0LCw3LDQ0NzQ3LCwwLDc3LC0sLCwsLDQsLDQ1NP/AABEIAEkAkAMBIgACEQEDEQH/xAAcAAABBAMBAAAAAAAAAAAAAAAAAgMFBwQGCAH/xAA+EAACAQIEAwYDAg0EAwAAAAABAhEAAwQSITEFQVEGBxNhcYEiMpEUQiMzNVJicnSSobGz0dJDY5OiFRZT/8QAGQEAAgMBAAAAAAAAAAAAAAAAAAECAwQF/8QAJxEAAgIBAwIFBQAAAAAAAAAAAAECEQMEEiExgRNBUWGhBSJxsfD/2gAMAwEAAhEDEQA/ALxooqC7Z9ol4fhXvNBb5ban7znYenM+QNBKMXJqK6jHbDtnh+HL+EJe4w+C0vzHzP5o8zVRcU7yeIYt8tkm0DslhSzfWCx9orD7McAxHGsU7XHaJDXrpExOyqNpMGBsIq+eA9n8PgkyYe2qdW3ZvNm3NR5Z0pLDpeGt8vhFc91uA4iMYbuLXFeGbZE3mbckRoxmd+VV52pts/EsSqAl2xDBQNyxuQAPOYrp2ubsf+Wm/bR/XFJ8It0eZ5Mk51XA8Ox/Fxr4OJ/5B/nT/Cu3HEeHXcl43HA+a1iJmPJj8Q8jqK6ErUe83s+mLwV1iB4llS9tuYyiSJ6EDanRVDXLJLbliqZOdnuNWsbYS/aMq3I7qRup8xWffvKilmIVVEkkwABzJqm+4fiDC9iLE/CyC4B0ZTBPuCP3RWL3udsGxF44Oy34K2YuZf8AUuT8vop0jrPSi+Cp6JvO8cenW/Ylu1fe9lY28CqkDQ3n2P6q9PM/StMTiHF+ISUfF3B/tyqf9YWt57D93CWkW9ilFy60FbZ+RfI9T1OwjQVYHhjQFdAcogaecRsAJA96KbLJanDh+3FG/dmJwTAMmDseIz27i21z5m+8Brm11NPWcfcWCRmHMHcT5jT608UBOikkzEg7qx016g/wrwWiY003A5kdOgI5jnUjmt27JGxfDiVPr5etOVDj4XzruF1jZh/cdOU9KlrdwMARsRI96BCqKKKACqP78+Jl8VasT8Nq3mj9K4d/oo+p61eFc797gI4nen81I9MtRl0Oh9Ninmv0RcvYDgq4PA2bcQzKHudS7gEz6aD2rYprnBez/FoEWsbHL4m/yr3/ANf4v/8ALHfvN/lRZZPRKUnJ5Fz/AHqdHTXN/EPy037aP64rb+67hOPtY4NibeJW34bCbhJWTEbnfetE7UIzcSxISc5xDBcu+Y3NI85ik3aLdHhWPJKKlfHU6drQ+9Ptbaw2GuYdHVr91SuUGSqtoWbppsDvVZf+C4ydMmO/5G/yqU7O90+KvPmxR8BJltQ1xvSJAPmZ9Kd2VQ0uHE985ppeSDuwtthcNxDHkQLdrJbJ5vuY6wcv1rB7puEDEY7xLklbIzk7/ETCk+8mfKas3t/w1MPwe9ZsrlRFAAHQMJJ6+ZrUO4u9l+39SLUHprdE/UilXJY82/Dlyri6XbhFr5N3QxyWNR6x69OlLRWDAQCFHWN9B/I154KkqEMCCZU9IHpzpdpGzNDA6gajoPIjrUzjjedoU5Ro3XqSOnnQ1piSJA+8sdfX+3WiG8MmV5nY8jPWl3LWqksx3HQajy9BQAw0aBNM2o/QbqfXXTnFO8OMZkGyxA6A8vYg0lmADqokjURy56nlqDXuC+d+ZhST+tNAGbRRRQAVS3frwkresYkD4bim2x6Muo+oJ/dNXTUX2k4Jbx2HuWLmzDQjdWGzD0NJqzRpc3hZVLyIfuy7QLjMFb1/CWgLdwc5UaH0I5+vStsrm/C4jGcCxhkQw0ZT8l1J3B6cwdwfcVdHZnt5g8cAFuC3c52rhyt7To3tSTLtXpXF74cxfJtFc3cQ/LTfto/riukAZ2rm/iH5ab9tH9cUT6Fv03rP8HSNFFFSOYR/H+HDE4a9YP8AqIV9yNP4xVDd23GTgMeFu/CrnwrgbTKwbSekMI966Jqn+97sSxY43DoWB/HoNxA/GAcxyPsetRfqb9Fki92GfSX7LT+AuZ+EwN/hO5+vKl2LfzQzb9Qf5g1UXYLvPFpRZx0soACXQJIAnRxuY/OHv1q0uHY6xeBa2VdSZBSGH/WaadmfNp54ZVJdzIW0fDPxNsenn5V7fVQBJnUbmf4U18Phn4TOU/dP9qeuH5QqRrzgba8qZQJZ9WyjKAu5EaAnl9d6OGIMpYfejfmAIn+dMH8MzLMjQEjRQB58ydfSpMCKAPaKKKACitc4f2he5g7eJKKC7II1AAe4qzJ3iZnak8S7Sm1hxehRN17ckMwARnAaF1M5B6TPKiyzwpXXYz+0XZ3D4634eIQMB8rDRlPVSNR/I1U3He57EIScNcS8v5rnI/1+U/UVZfHe0VzDpbPhpm8F7zqWn8X4YNtCNGabmh2086ysXxW4uLWwiBhkRm0Mw7upM7KFyTrvMDak0jRhzZsK+18fBX/dd2fx+GxhOJt3lt+GwGZwyzIjZiJrV8dwPEni7XBYvZPtgbNkMZfHBmY2jWauvh3Fjcu4pWAVLDZZg6/ArEk7c9vKo/Cdp2uYO9fW2ouWzohYx8UFJMaSrLPQz0pUWx1WTe5bVykjZ6KjOBcV+0rcbKVyuUg7gqBmB8w0j2rHPF7hxhsLbDIoXM2sqHRzmJ23ULl3OaeVSMOx216E3XhFQPDuPNcxHhFQFbxgsfMv2e4iHN5NnkennSbvaFhhLWICrL3LaFZ0HiXxbPuAZoH4Uro1ztX3U2MSxuYZvAuHUrE2yesfd9tPKq+xHdzxTDsfDtlv0rN0CfYlW/hV5WOIM+Ku2RkC2lQmfmY3Ax0GwUZfOddo1RwTiNy819XQJ4T+HIM5mAzEjouVkjnObprGka8esz440+V7mHwC1eXCYdHS7nCKHDFdCAJ1OszUmuDZjLmOgBJI66nQE+QpvEcQYYq3YXKAUNxi25AYLlUddZJ5adaawvFmd8WCoAsGBodYQNvtziKkY3FvnuStq2FACgADkKXWu8A7QPilugoqPbt22IJJGa4jNHKVgAg/pVj8S7TvawmFv5UzX4kfEVGay1wDTXcBZ2EzypWPwpXtNqoqIu8TcYixZyAeJbZ23bKVKDLI0Hz7+XnUvTINNGMnD7SobYtWwjfMgUZTO8iINK+yW8qrkTKvyrlEDSNBsNCR70/RQFsx7uBtsEDW7bBIKAqDlI2KyPh9qdFoZi0DMRBMawCSBPTU/U0uigLZj/YrcufDSXEOcolhEQ2nxCOtKOFQ5pRPijN8I1jaesU9RQFsQlsLMACTJgRJ6nqaFtAEsAATEmNTG0nnFLooEM28IiuzqiB2+ZgoDNG0nc0heH2guUWrYXNmy5BGYGQ0REyAZ8qyaKB2xk4ZC4uFFLgQHgZgDuAd48qWloLMACTJgRJ6nqdBS6KBWNXcMjlWZFYoZUkAlSeYJ29q8XCIGZgiBn+YhRLfrHn709RQO2NW8OizlVRIAMACQogD0A2pL4S2VClEKqIClRAGXLAEQNCR6Gn6KAsYbCWyyMUQsmiEqJUHkp5bDbpT9FFA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9706" name="AutoShape 10" descr="data:image/jpeg;base64,/9j/4AAQSkZJRgABAQAAAQABAAD/2wCEAAkGBxQREhMUExQTFhUXGR8bGBgXGB4cGxwbFxUcHR4aHB4cHSggGh4nHxsaITEhJyorLi4zGCEzODM4NygyLi0BCgoKDg0OGxAQGzEfICY3LSw0LTU1LCwwNC01NC00LzU0LDc0LCw3LDQ0NzQ3LCwwLDc3LC0sLCwsLDQsLDQ1NP/AABEIAEkAkAMBIgACEQEDEQH/xAAcAAABBAMBAAAAAAAAAAAAAAAAAgMFBwQGCAH/xAA+EAACAQIEAwYDAg0EAwAAAAABAhEAAwQSITEFQVEGBxNhcYEiMpEUQiMzNVJicnSSobGz0dJDY5OiFRZT/8QAGQEAAgMBAAAAAAAAAAAAAAAAAAECAwQF/8QAJxEAAgIBAwIFBQAAAAAAAAAAAAECEQMEEiExgRNBUWGhBSJxsfD/2gAMAwEAAhEDEQA/ALxooqC7Z9ol4fhXvNBb5ban7znYenM+QNBKMXJqK6jHbDtnh+HL+EJe4w+C0vzHzP5o8zVRcU7yeIYt8tkm0DslhSzfWCx9orD7McAxHGsU7XHaJDXrpExOyqNpMGBsIq+eA9n8PgkyYe2qdW3ZvNm3NR5Z0pLDpeGt8vhFc91uA4iMYbuLXFeGbZE3mbckRoxmd+VV52pts/EsSqAl2xDBQNyxuQAPOYrp2ubsf+Wm/bR/XFJ8It0eZ5Mk51XA8Ox/Fxr4OJ/5B/nT/Cu3HEeHXcl43HA+a1iJmPJj8Q8jqK6ErUe83s+mLwV1iB4llS9tuYyiSJ6EDanRVDXLJLbliqZOdnuNWsbYS/aMq3I7qRup8xWffvKilmIVVEkkwABzJqm+4fiDC9iLE/CyC4B0ZTBPuCP3RWL3udsGxF44Oy34K2YuZf8AUuT8vop0jrPSi+Cp6JvO8cenW/Ylu1fe9lY28CqkDQ3n2P6q9PM/StMTiHF+ISUfF3B/tyqf9YWt57D93CWkW9ilFy60FbZ+RfI9T1OwjQVYHhjQFdAcogaecRsAJA96KbLJanDh+3FG/dmJwTAMmDseIz27i21z5m+8Brm11NPWcfcWCRmHMHcT5jT608UBOikkzEg7qx016g/wrwWiY003A5kdOgI5jnUjmt27JGxfDiVPr5etOVDj4XzruF1jZh/cdOU9KlrdwMARsRI96BCqKKKACqP78+Jl8VasT8Nq3mj9K4d/oo+p61eFc797gI4nen81I9MtRl0Oh9Ninmv0RcvYDgq4PA2bcQzKHudS7gEz6aD2rYprnBez/FoEWsbHL4m/yr3/ANf4v/8ALHfvN/lRZZPRKUnJ5Fz/AHqdHTXN/EPy037aP64rb+67hOPtY4NibeJW34bCbhJWTEbnfetE7UIzcSxISc5xDBcu+Y3NI85ik3aLdHhWPJKKlfHU6drQ+9Ptbaw2GuYdHVr91SuUGSqtoWbppsDvVZf+C4ydMmO/5G/yqU7O90+KvPmxR8BJltQ1xvSJAPmZ9Kd2VQ0uHE985ppeSDuwtthcNxDHkQLdrJbJ5vuY6wcv1rB7puEDEY7xLklbIzk7/ETCk+8mfKas3t/w1MPwe9ZsrlRFAAHQMJJ6+ZrUO4u9l+39SLUHprdE/UilXJY82/Dlyri6XbhFr5N3QxyWNR6x69OlLRWDAQCFHWN9B/I154KkqEMCCZU9IHpzpdpGzNDA6gajoPIjrUzjjedoU5Ro3XqSOnnQ1piSJA+8sdfX+3WiG8MmV5nY8jPWl3LWqksx3HQajy9BQAw0aBNM2o/QbqfXXTnFO8OMZkGyxA6A8vYg0lmADqokjURy56nlqDXuC+d+ZhST+tNAGbRRRQAVS3frwkresYkD4bim2x6Muo+oJ/dNXTUX2k4Jbx2HuWLmzDQjdWGzD0NJqzRpc3hZVLyIfuy7QLjMFb1/CWgLdwc5UaH0I5+vStsrm/C4jGcCxhkQw0ZT8l1J3B6cwdwfcVdHZnt5g8cAFuC3c52rhyt7To3tSTLtXpXF74cxfJtFc3cQ/LTfto/riukAZ2rm/iH5ab9tH9cUT6Fv03rP8HSNFFFSOYR/H+HDE4a9YP8AqIV9yNP4xVDd23GTgMeFu/CrnwrgbTKwbSekMI966Jqn+97sSxY43DoWB/HoNxA/GAcxyPsetRfqb9Fki92GfSX7LT+AuZ+EwN/hO5+vKl2LfzQzb9Qf5g1UXYLvPFpRZx0soACXQJIAnRxuY/OHv1q0uHY6xeBa2VdSZBSGH/WaadmfNp54ZVJdzIW0fDPxNsenn5V7fVQBJnUbmf4U18Phn4TOU/dP9qeuH5QqRrzgba8qZQJZ9WyjKAu5EaAnl9d6OGIMpYfejfmAIn+dMH8MzLMjQEjRQB58ydfSpMCKAPaKKKACitc4f2he5g7eJKKC7II1AAe4qzJ3iZnak8S7Sm1hxehRN17ckMwARnAaF1M5B6TPKiyzwpXXYz+0XZ3D4634eIQMB8rDRlPVSNR/I1U3He57EIScNcS8v5rnI/1+U/UVZfHe0VzDpbPhpm8F7zqWn8X4YNtCNGabmh2086ysXxW4uLWwiBhkRm0Mw7upM7KFyTrvMDak0jRhzZsK+18fBX/dd2fx+GxhOJt3lt+GwGZwyzIjZiJrV8dwPEni7XBYvZPtgbNkMZfHBmY2jWauvh3Fjcu4pWAVLDZZg6/ArEk7c9vKo/Cdp2uYO9fW2ouWzohYx8UFJMaSrLPQz0pUWx1WTe5bVykjZ6KjOBcV+0rcbKVyuUg7gqBmB8w0j2rHPF7hxhsLbDIoXM2sqHRzmJ23ULl3OaeVSMOx216E3XhFQPDuPNcxHhFQFbxgsfMv2e4iHN5NnkennSbvaFhhLWICrL3LaFZ0HiXxbPuAZoH4Uro1ztX3U2MSxuYZvAuHUrE2yesfd9tPKq+xHdzxTDsfDtlv0rN0CfYlW/hV5WOIM+Ku2RkC2lQmfmY3Ax0GwUZfOddo1RwTiNy819XQJ4T+HIM5mAzEjouVkjnObprGka8esz440+V7mHwC1eXCYdHS7nCKHDFdCAJ1OszUmuDZjLmOgBJI66nQE+QpvEcQYYq3YXKAUNxi25AYLlUddZJ5adaawvFmd8WCoAsGBodYQNvtziKkY3FvnuStq2FACgADkKXWu8A7QPilugoqPbt22IJJGa4jNHKVgAg/pVj8S7TvawmFv5UzX4kfEVGay1wDTXcBZ2EzypWPwpXtNqoqIu8TcYixZyAeJbZ23bKVKDLI0Hz7+XnUvTINNGMnD7SobYtWwjfMgUZTO8iINK+yW8qrkTKvyrlEDSNBsNCR70/RQFsx7uBtsEDW7bBIKAqDlI2KyPh9qdFoZi0DMRBMawCSBPTU/U0uigLZj/YrcufDSXEOcolhEQ2nxCOtKOFQ5pRPijN8I1jaesU9RQFsQlsLMACTJgRJ6nqaFtAEsAATEmNTG0nnFLooEM28IiuzqiB2+ZgoDNG0nc0heH2guUWrYXNmy5BGYGQ0REyAZ8qyaKB2xk4ZC4uFFLgQHgZgDuAd48qWloLMACTJgRJ6nqdBS6KBWNXcMjlWZFYoZUkAlSeYJ29q8XCIGZgiBn+YhRLfrHn709RQO2NW8OizlVRIAMACQogD0A2pL4S2VClEKqIClRAGXLAEQNCR6Gn6KAsYbCWyyMUQsmiEqJUHkp5bDbpT9FFA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3214680" y="5173015"/>
            <a:ext cx="16176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latin typeface="+mj-lt"/>
              </a:rPr>
              <a:t>Think tanks</a:t>
            </a:r>
            <a:endParaRPr lang="en-GB" b="1" dirty="0">
              <a:latin typeface="+mj-lt"/>
            </a:endParaRPr>
          </a:p>
        </p:txBody>
      </p:sp>
      <p:sp>
        <p:nvSpPr>
          <p:cNvPr id="81" name="Text Box 21"/>
          <p:cNvSpPr txBox="1">
            <a:spLocks noChangeArrowheads="1"/>
          </p:cNvSpPr>
          <p:nvPr/>
        </p:nvSpPr>
        <p:spPr bwMode="auto">
          <a:xfrm>
            <a:off x="4978410" y="4876808"/>
            <a:ext cx="814392" cy="2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GB" b="1" dirty="0">
                <a:latin typeface="+mj-lt"/>
              </a:rPr>
              <a:t>Media</a:t>
            </a:r>
          </a:p>
        </p:txBody>
      </p:sp>
      <p:pic>
        <p:nvPicPr>
          <p:cNvPr id="83" name="Picture 5" descr="FT-logo1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05402" y="5238760"/>
            <a:ext cx="425751" cy="54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l_fi" descr="http://www.windowsphonefr.com/wp-content/uploads/2013/01/google-logo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71520" y="2618892"/>
            <a:ext cx="96912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l_fi" descr="http://www.korben.info/wp-content/uploads/2010/10/quadrature.pn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1460" y="5859324"/>
            <a:ext cx="1795462" cy="54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  <p:pic>
        <p:nvPicPr>
          <p:cNvPr id="9218" name="Picture 2" descr="http://creativityworks.eu/wp-content/themes/cw/images/CwLogo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11760" y="1412776"/>
            <a:ext cx="745851" cy="864096"/>
          </a:xfrm>
          <a:prstGeom prst="rect">
            <a:avLst/>
          </a:prstGeom>
          <a:noFill/>
        </p:spPr>
      </p:pic>
      <p:pic>
        <p:nvPicPr>
          <p:cNvPr id="59" name="Content Placeholder 3"/>
          <p:cNvPicPr>
            <a:picLocks noGrp="1"/>
          </p:cNvPicPr>
          <p:nvPr>
            <p:ph idx="1"/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804742" cy="475529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4067944" y="9807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/>
              <a:t>Industry</a:t>
            </a:r>
            <a:endParaRPr lang="fr-BE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runs</a:t>
            </a:r>
            <a:r>
              <a:rPr lang="fr-FR" dirty="0" smtClean="0"/>
              <a:t> the show in the </a:t>
            </a:r>
            <a:r>
              <a:rPr lang="fr-FR" dirty="0" err="1" smtClean="0"/>
              <a:t>European</a:t>
            </a:r>
            <a:r>
              <a:rPr lang="fr-FR" dirty="0" smtClean="0"/>
              <a:t> Commission… </a:t>
            </a:r>
            <a:endParaRPr lang="fr-FR" dirty="0"/>
          </a:p>
        </p:txBody>
      </p:sp>
      <p:pic>
        <p:nvPicPr>
          <p:cNvPr id="21506" name="Picture 2" descr="Jean Claude Junc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7608" y="1409689"/>
            <a:ext cx="1473060" cy="126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Martin Selmay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8584" y="4243392"/>
            <a:ext cx="1266832" cy="126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2" name="Picture 8" descr="Catherine Day: European Commission, Director General of DG Environment"/>
          <p:cNvPicPr>
            <a:picLocks noChangeAspect="1" noChangeArrowheads="1"/>
          </p:cNvPicPr>
          <p:nvPr/>
        </p:nvPicPr>
        <p:blipFill>
          <a:blip r:embed="rId5" cstate="print"/>
          <a:srcRect l="11905"/>
          <a:stretch>
            <a:fillRect/>
          </a:stretch>
        </p:blipFill>
        <p:spPr bwMode="auto">
          <a:xfrm>
            <a:off x="1495408" y="4243392"/>
            <a:ext cx="1443010" cy="125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4" name="Picture 10" descr="Frans Timmerma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40" y="1981192"/>
            <a:ext cx="1333500" cy="133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6" name="Picture 12" descr=" Andrus Ansi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7417" y="1981192"/>
            <a:ext cx="1333500" cy="133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8" name="Picture 14" descr="Günther Oetting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2248" y="4243392"/>
            <a:ext cx="1333500" cy="133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14680" y="2705096"/>
            <a:ext cx="261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200" b="1" dirty="0" smtClean="0"/>
              <a:t>Jean-Claude Juncker</a:t>
            </a:r>
          </a:p>
          <a:p>
            <a:pPr algn="ctr"/>
            <a:r>
              <a:rPr lang="fr-BE" sz="1200" dirty="0" err="1" smtClean="0"/>
              <a:t>President</a:t>
            </a:r>
            <a:r>
              <a:rPr lang="fr-BE" sz="1200" dirty="0" smtClean="0"/>
              <a:t> of the </a:t>
            </a:r>
            <a:r>
              <a:rPr lang="fr-BE" sz="1200" dirty="0" err="1" smtClean="0"/>
              <a:t>European</a:t>
            </a:r>
            <a:r>
              <a:rPr lang="fr-BE" sz="1200" dirty="0" smtClean="0"/>
              <a:t> Commission</a:t>
            </a:r>
            <a:endParaRPr lang="fr-BE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14432" y="3338512"/>
            <a:ext cx="1530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200" b="1" dirty="0" smtClean="0"/>
              <a:t>Frans Timmermans</a:t>
            </a:r>
          </a:p>
          <a:p>
            <a:pPr algn="ctr"/>
            <a:r>
              <a:rPr lang="fr-BE" sz="1200" dirty="0" smtClean="0"/>
              <a:t>VP, </a:t>
            </a:r>
            <a:r>
              <a:rPr lang="fr-BE" sz="1200" dirty="0" err="1" smtClean="0"/>
              <a:t>Better</a:t>
            </a:r>
            <a:r>
              <a:rPr lang="fr-BE" sz="1200" dirty="0" smtClean="0"/>
              <a:t> </a:t>
            </a:r>
            <a:r>
              <a:rPr lang="fr-BE" sz="1200" dirty="0" err="1" smtClean="0"/>
              <a:t>Regulation</a:t>
            </a:r>
            <a:r>
              <a:rPr lang="fr-BE" sz="1200" dirty="0" smtClean="0"/>
              <a:t> </a:t>
            </a:r>
            <a:endParaRPr lang="fr-BE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346929" y="3338512"/>
            <a:ext cx="1728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200" b="1" dirty="0" err="1" smtClean="0"/>
              <a:t>Andrus</a:t>
            </a:r>
            <a:r>
              <a:rPr lang="fr-BE" sz="1200" b="1" dirty="0" smtClean="0"/>
              <a:t>  </a:t>
            </a:r>
            <a:r>
              <a:rPr lang="fr-BE" sz="1200" b="1" dirty="0" err="1" smtClean="0"/>
              <a:t>Ansip</a:t>
            </a:r>
            <a:endParaRPr lang="fr-BE" sz="1200" b="1" dirty="0" smtClean="0"/>
          </a:p>
          <a:p>
            <a:pPr algn="ctr"/>
            <a:r>
              <a:rPr lang="fr-BE" sz="1200" dirty="0" smtClean="0"/>
              <a:t>VP, Digital Single </a:t>
            </a:r>
            <a:r>
              <a:rPr lang="fr-BE" sz="1200" dirty="0" err="1" smtClean="0"/>
              <a:t>Market</a:t>
            </a:r>
            <a:r>
              <a:rPr lang="fr-BE" sz="1200" dirty="0" smtClean="0"/>
              <a:t> </a:t>
            </a:r>
            <a:endParaRPr lang="fr-BE" sz="1200" dirty="0"/>
          </a:p>
        </p:txBody>
      </p:sp>
      <p:pic>
        <p:nvPicPr>
          <p:cNvPr id="21520" name="Picture 16" descr="http://upload.wikimedia.org/wikipedia/commons/thumb/8/8f/Flag_of_Estonia.svg/1280px-Flag_of_Estonia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3787" y="3038473"/>
            <a:ext cx="396783" cy="25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22" name="Picture 18" descr="http://www.crwflags.com/fotw/images/l/lu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5904" y="2433632"/>
            <a:ext cx="412736" cy="24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24" name="AutoShape 20" descr="data:image/png;base64,iVBORw0KGgoAAAANSUhEUgAAARIAAAC4CAMAAAAYGZMtAAAAZlBMVEX///8AKYTeEBjm6+sAIoLfBRDsi43dAAB0gbAAHYBqdZi3UlL5+v309PLv7+/k5OTw9PTT09PLy8tKV4O9cnEAF4CpgYGgaWnr6ugAGoB+g5aRlqXDnJvDioq2TEzIyct3gJuJkarXKNf3AAABkElEQVR4nO3Qh1ECUQBAwa+AmFDMOfXfpKIzNyevhd0SdowF/4yxeDhj5n47Fu/rFZP17U/J2eqQyUrJPiWhJJSEklASSkJJKAkloSSUhJJQEkpCSSgJJaEklISSUBJKQkkoCSWhJJSEklASSkJJKAkloSSUhJJQEkpCSSgJJaEklISSUBJKQkkoCSWhJJSEklASSkJJ/Ja8r5nZlbwdMfO6HZdXg5nrCyV7lISSUBJKQkkoCSWhJJSEklASSkJJKAkloSSUhJJQEkpCSSgJJaEklISSUBJKQkkoCSWhJJSEklASSkJJKAkloSSUhJJQEkpCSSgJJaEklISSUBJKQkkoCSWhJJTEruT6nJmPi/H4eczM12Y83tydMLk73ZUsD5gslexTEkpCSSgJJaEklISSUBJKQkkoCSWhJJSEklASSkJJKAkloSSUhJJQEkpCSSgJJaEklISSUBJKQkkoCSWhJJSEklASSkJJKAkloSSUhJJQEkpCSSgJJaEklMRfycmSydOu5PmUmZfNGBv+Gd9MRT94g9LWH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1526" name="AutoShape 22" descr="data:image/png;base64,iVBORw0KGgoAAAANSUhEUgAAARIAAAC4CAMAAAAYGZMtAAAAZlBMVEX///8AKYTeEBjm6+sAIoLfBRDsi43dAAB0gbAAHYBqdZi3UlL5+v309PLv7+/k5OTw9PTT09PLy8tKV4O9cnEAF4CpgYGgaWnr6ugAGoB+g5aRlqXDnJvDioq2TEzIyct3gJuJkarXKNf3AAABkElEQVR4nO3Qh1ECUQBAwa+AmFDMOfXfpKIzNyevhd0SdowF/4yxeDhj5n47Fu/rFZP17U/J2eqQyUrJPiWhJJSEklASSkJJKAkloSSUhJJQEkpCSSgJJaEklISSUBJKQkkoCSWhJJSEklASSkJJKAkloSSUhJJQEkpCSSgJJaEklISSUBJKQkkoCSWhJJSEklASSkJJ/Ja8r5nZlbwdMfO6HZdXg5nrCyV7lISSUBJKQkkoCSWhJJSEklASSkJJKAkloSSUhJJQEkpCSSgJJaEklISSUBJKQkkoCSWhJJSEklASSkJJKAkloSSUhJJQEkpCSSgJJaEklISSUBJKQkkoCSWhJJTEruT6nJmPi/H4eczM12Y83tydMLk73ZUsD5gslexTEkpCSSgJJaEklISSUBJKQkkoCSWhJJSEklASSkJJKAkloSSUhJJQEkpCSSgJJaEklISSUBJKQkkoCSWhJJSEklASSkJJKAkloSSUhJJQEkpCSSgJJaEklMRfycmSydOu5PmUmZfNGBv+Gd9MRT94g9LWH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1528" name="AutoShape 24" descr="data:image/png;base64,iVBORw0KGgoAAAANSUhEUgAAARIAAAC4CAMAAAAYGZMtAAAAZlBMVEX///8AKYTeEBjm6+sAIoLfBRDsi43dAAB0gbAAHYBqdZi3UlL5+v309PLv7+/k5OTw9PTT09PLy8tKV4O9cnEAF4CpgYGgaWnr6ugAGoB+g5aRlqXDnJvDioq2TEzIyct3gJuJkarXKNf3AAABkElEQVR4nO3Qh1ECUQBAwa+AmFDMOfXfpKIzNyevhd0SdowF/4yxeDhj5n47Fu/rFZP17U/J2eqQyUrJPiWhJJSEklASSkJJKAkloSSUhJJQEkpCSSgJJaEklISSUBJKQkkoCSWhJJSEklASSkJJKAkloSSUhJJQEkpCSSgJJaEklISSUBJKQkkoCSWhJJSEklASSkJJ/Ja8r5nZlbwdMfO6HZdXg5nrCyV7lISSUBJKQkkoCSWhJJSEklASSkJJKAkloSSUhJJQEkpCSSgJJaEklISSUBJKQkkoCSWhJJSEklASSkJJKAkloSSUhJJQEkpCSSgJJaEklISSUBJKQkkoCSWhJJTEruT6nJmPi/H4eczM12Y83tydMLk73ZUsD5gslexTEkpCSSgJJaEklISSUBJKQkkoCSWhJJSEklASSkJJKAkloSSUhJJQEkpCSSgJJaEklISSUBJKQkkoCSWhJJSEklASSkJJKAkloSSUhJJQEkpCSSgJJaEklMRfycmSydOu5PmUmZfNGBv+Gd9MRT94g9LWH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1530" name="AutoShape 26" descr="data:image/png;base64,iVBORw0KGgoAAAANSUhEUgAAARIAAAC4CAMAAAAYGZMtAAAAZlBMVEX///8AKYTeEBjm6+sAIoLfBRDsi43dAAB0gbAAHYBqdZi3UlL5+v309PLv7+/k5OTw9PTT09PLy8tKV4O9cnEAF4CpgYGgaWnr6ugAGoB+g5aRlqXDnJvDioq2TEzIyct3gJuJkarXKNf3AAABkElEQVR4nO3Qh1ECUQBAwa+AmFDMOfXfpKIzNyevhd0SdowF/4yxeDhj5n47Fu/rFZP17U/J2eqQyUrJPiWhJJSEklASSkJJKAkloSSUhJJQEkpCSSgJJaEklISSUBJKQkkoCSWhJJSEklASSkJJKAkloSSUhJJQEkpCSSgJJaEklISSUBJKQkkoCSWhJJSEklASSkJJ/Ja8r5nZlbwdMfO6HZdXg5nrCyV7lISSUBJKQkkoCSWhJJSEklASSkJJKAkloSSUhJJQEkpCSSgJJaEklISSUBJKQkkoCSWhJJSEklASSkJJKAkloSSUhJJQEkpCSSgJJaEklISSUBJKQkkoCSWhJJTEruT6nJmPi/H4eczM12Y83tydMLk73ZUsD5gslexTEkpCSSgJJaEklISSUBJKQkkoCSWhJJSEklASSkJJKAkloSSUhJJQEkpCSSgJJaEklISSUBJKQkkoCSWhJJSEklASSkJJKAkloSSUhJJQEkpCSSgJJaEklMRfycmSydOu5PmUmZfNGBv+Gd9MRT94g9LWH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21532" name="Picture 28" descr="http://www.33ff.com/flags/XL_flags/Netherlands_flag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9155" y="3067048"/>
            <a:ext cx="361952" cy="241301"/>
          </a:xfrm>
          <a:prstGeom prst="rect">
            <a:avLst/>
          </a:prstGeom>
          <a:noFill/>
        </p:spPr>
      </p:pic>
      <p:pic>
        <p:nvPicPr>
          <p:cNvPr id="21534" name="Picture 30" descr="http://upload.wikimedia.org/wikipedia/en/thumb/b/ba/Flag_of_Germany.svg/1280px-Flag_of_Germany.sv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38754" y="5267334"/>
            <a:ext cx="420000" cy="2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0" descr="http://upload.wikimedia.org/wikipedia/en/thumb/b/ba/Flag_of_Germany.svg/1280px-Flag_of_Germany.sv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58143" y="5353060"/>
            <a:ext cx="421200" cy="243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1495408" y="5510224"/>
            <a:ext cx="135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200" b="1" dirty="0" smtClean="0"/>
              <a:t>Catherine Day</a:t>
            </a:r>
          </a:p>
          <a:p>
            <a:pPr algn="ctr"/>
            <a:r>
              <a:rPr lang="fr-BE" sz="1200" dirty="0" err="1" smtClean="0"/>
              <a:t>Secretariat</a:t>
            </a:r>
            <a:r>
              <a:rPr lang="fr-BE" sz="1200" dirty="0" smtClean="0"/>
              <a:t> </a:t>
            </a:r>
            <a:r>
              <a:rPr lang="fr-BE" sz="1200" dirty="0" err="1" smtClean="0"/>
              <a:t>general</a:t>
            </a:r>
            <a:endParaRPr lang="fr-BE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647803" y="5529274"/>
            <a:ext cx="197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200" b="1" dirty="0" smtClean="0"/>
              <a:t>Martin </a:t>
            </a:r>
            <a:r>
              <a:rPr lang="fr-BE" sz="1200" b="1" dirty="0" err="1" smtClean="0"/>
              <a:t>Selmayr</a:t>
            </a:r>
            <a:endParaRPr lang="fr-BE" sz="1200" b="1" dirty="0" smtClean="0"/>
          </a:p>
          <a:p>
            <a:pPr algn="ctr"/>
            <a:r>
              <a:rPr lang="fr-BE" sz="1200" dirty="0" smtClean="0"/>
              <a:t>Mr </a:t>
            </a:r>
            <a:r>
              <a:rPr lang="fr-BE" sz="1200" dirty="0" err="1" smtClean="0"/>
              <a:t>Juncker’s</a:t>
            </a:r>
            <a:r>
              <a:rPr lang="fr-BE" sz="1200" dirty="0" smtClean="0"/>
              <a:t> </a:t>
            </a:r>
            <a:r>
              <a:rPr lang="fr-BE" sz="1200" dirty="0" err="1" smtClean="0"/>
              <a:t>head</a:t>
            </a:r>
            <a:r>
              <a:rPr lang="fr-BE" sz="1200" dirty="0" smtClean="0"/>
              <a:t> of cabinet</a:t>
            </a:r>
            <a:endParaRPr lang="fr-BE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291272" y="5600712"/>
            <a:ext cx="180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200" b="1" dirty="0" smtClean="0"/>
              <a:t>Günther </a:t>
            </a:r>
            <a:r>
              <a:rPr lang="fr-BE" sz="1200" b="1" dirty="0" err="1" smtClean="0"/>
              <a:t>Oettinger</a:t>
            </a:r>
            <a:endParaRPr lang="fr-BE" sz="1200" b="1" dirty="0" smtClean="0"/>
          </a:p>
          <a:p>
            <a:pPr algn="ctr"/>
            <a:r>
              <a:rPr lang="fr-BE" sz="1200" dirty="0" smtClean="0"/>
              <a:t>Digital </a:t>
            </a:r>
            <a:r>
              <a:rPr lang="fr-BE" sz="1200" dirty="0" err="1" smtClean="0"/>
              <a:t>economy</a:t>
            </a:r>
            <a:r>
              <a:rPr lang="fr-BE" sz="1200" dirty="0" smtClean="0"/>
              <a:t> &amp; society</a:t>
            </a:r>
            <a:endParaRPr lang="fr-BE" sz="1200" dirty="0"/>
          </a:p>
        </p:txBody>
      </p:sp>
      <p:pic>
        <p:nvPicPr>
          <p:cNvPr id="21536" name="Picture 32" descr="http://1.bp.blogspot.com/-p_dSTcAj5T4/T1aVy4XJBKI/AAAAAAAAANM/JwXUba0r9BY/s1600/irishflht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04258" y="5238760"/>
            <a:ext cx="362823" cy="242087"/>
          </a:xfrm>
          <a:prstGeom prst="rect">
            <a:avLst/>
          </a:prstGeom>
          <a:noFill/>
        </p:spPr>
      </p:pic>
      <p:pic>
        <p:nvPicPr>
          <p:cNvPr id="26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… </a:t>
            </a:r>
            <a:r>
              <a:rPr lang="fr-BE" sz="4900" dirty="0" smtClean="0"/>
              <a:t>and </a:t>
            </a:r>
            <a:r>
              <a:rPr lang="fr-BE" sz="4900" dirty="0" err="1" smtClean="0"/>
              <a:t>what</a:t>
            </a:r>
            <a:r>
              <a:rPr lang="fr-BE" sz="4900" dirty="0" smtClean="0"/>
              <a:t> about the EP and </a:t>
            </a:r>
            <a:br>
              <a:rPr lang="fr-BE" sz="4900" dirty="0" smtClean="0"/>
            </a:br>
            <a:r>
              <a:rPr lang="fr-BE" sz="4900" dirty="0" smtClean="0"/>
              <a:t>the Council? </a:t>
            </a:r>
            <a:endParaRPr lang="fr-BE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lvl="2" indent="0">
              <a:buNone/>
              <a:tabLst>
                <a:tab pos="177800" algn="l"/>
              </a:tabLst>
            </a:pP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</a:rPr>
              <a:t>The European Council </a:t>
            </a:r>
            <a:r>
              <a:rPr lang="en-GB" dirty="0" smtClean="0"/>
              <a:t>brings together all 28 EU Member States, meaning 28 different policy priorities and positions which eventually need to agree on one solution</a:t>
            </a:r>
          </a:p>
          <a:p>
            <a:pPr marL="355600" lvl="2" indent="-355600">
              <a:tabLst>
                <a:tab pos="177800" algn="l"/>
              </a:tabLst>
            </a:pPr>
            <a:r>
              <a:rPr lang="en-US" dirty="0" smtClean="0"/>
              <a:t>Various</a:t>
            </a:r>
            <a:r>
              <a:rPr lang="fr-FR" dirty="0" smtClean="0"/>
              <a:t> </a:t>
            </a:r>
            <a:r>
              <a:rPr lang="en-US" dirty="0" smtClean="0"/>
              <a:t>diverging</a:t>
            </a:r>
            <a:r>
              <a:rPr lang="fr-FR" dirty="0" smtClean="0"/>
              <a:t> opinions on  culture and copyright, </a:t>
            </a:r>
            <a:r>
              <a:rPr lang="en-GB" dirty="0" smtClean="0"/>
              <a:t>which requires a coherent message and unified players </a:t>
            </a:r>
          </a:p>
          <a:p>
            <a:pPr marL="355600" lvl="2" indent="-355600">
              <a:tabLst>
                <a:tab pos="177800" algn="l"/>
              </a:tabLst>
            </a:pPr>
            <a:endParaRPr lang="en-GB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lvl="2" indent="0">
              <a:buNone/>
              <a:tabLst>
                <a:tab pos="177800" algn="l"/>
              </a:tabLst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The European Parliament </a:t>
            </a:r>
            <a:r>
              <a:rPr lang="en-US" sz="2400" dirty="0" smtClean="0"/>
              <a:t>has 751 members who represent their national and regional constituencies </a:t>
            </a:r>
          </a:p>
          <a:p>
            <a:pPr marL="355600" lvl="2" indent="-355600">
              <a:tabLst>
                <a:tab pos="177800" algn="l"/>
              </a:tabLst>
            </a:pPr>
            <a:r>
              <a:rPr lang="en-US" dirty="0" smtClean="0"/>
              <a:t>Multiple committees deal with copyright-related matters</a:t>
            </a:r>
            <a:endParaRPr lang="en-GB" sz="2400" dirty="0" smtClean="0"/>
          </a:p>
          <a:p>
            <a:pPr lvl="0"/>
            <a:r>
              <a:rPr lang="fr-FR" sz="2400" dirty="0" err="1" smtClean="0"/>
              <a:t>MEPs</a:t>
            </a:r>
            <a:r>
              <a:rPr lang="fr-FR" sz="2400" dirty="0" smtClean="0"/>
              <a:t> are sensitive to calls for </a:t>
            </a:r>
            <a:r>
              <a:rPr lang="fr-FR" sz="2400" dirty="0" err="1" smtClean="0"/>
              <a:t>stricter</a:t>
            </a:r>
            <a:r>
              <a:rPr lang="fr-FR" sz="2400" dirty="0" smtClean="0"/>
              <a:t> copyright </a:t>
            </a:r>
            <a:r>
              <a:rPr lang="fr-FR" sz="2400" dirty="0" err="1" smtClean="0"/>
              <a:t>enforcement</a:t>
            </a:r>
            <a:r>
              <a:rPr lang="fr-FR" sz="2400" dirty="0" smtClean="0"/>
              <a:t>, </a:t>
            </a:r>
            <a:r>
              <a:rPr lang="fr-FR" sz="2400" dirty="0" err="1" smtClean="0"/>
              <a:t>concerned</a:t>
            </a:r>
            <a:r>
              <a:rPr lang="fr-FR" sz="2400" dirty="0" smtClean="0"/>
              <a:t> </a:t>
            </a:r>
            <a:r>
              <a:rPr lang="fr-FR" sz="2400" dirty="0" err="1" smtClean="0"/>
              <a:t>they</a:t>
            </a:r>
            <a:r>
              <a:rPr lang="fr-FR" sz="2400" dirty="0" smtClean="0"/>
              <a:t> have restrictive </a:t>
            </a:r>
            <a:r>
              <a:rPr lang="fr-FR" sz="2400" dirty="0" err="1" smtClean="0"/>
              <a:t>effects</a:t>
            </a:r>
            <a:r>
              <a:rPr lang="fr-FR" sz="2400" dirty="0" smtClean="0"/>
              <a:t> on</a:t>
            </a:r>
            <a:r>
              <a:rPr lang="en-US" sz="2400" dirty="0" smtClean="0"/>
              <a:t> free speech and Internet freedom</a:t>
            </a:r>
            <a:endParaRPr lang="fr-BE" sz="2400" dirty="0" smtClean="0"/>
          </a:p>
          <a:p>
            <a:endParaRPr lang="fr-B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Copyright</a:t>
            </a:r>
            <a:r>
              <a:rPr lang="fr-BE" dirty="0" smtClean="0"/>
              <a:t> – a </a:t>
            </a:r>
            <a:r>
              <a:rPr lang="fr-BE" dirty="0" err="1" smtClean="0"/>
              <a:t>policy</a:t>
            </a:r>
            <a:r>
              <a:rPr lang="fr-BE" dirty="0" smtClean="0"/>
              <a:t> </a:t>
            </a:r>
            <a:r>
              <a:rPr lang="fr-BE" dirty="0" err="1" smtClean="0"/>
              <a:t>priority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7544" y="1412776"/>
            <a:ext cx="8303394" cy="5122962"/>
          </a:xfrm>
        </p:spPr>
        <p:txBody>
          <a:bodyPr>
            <a:normAutofit fontScale="92500" lnSpcReduction="20000"/>
          </a:bodyPr>
          <a:lstStyle/>
          <a:p>
            <a:r>
              <a:rPr lang="fr-FR" sz="3000" b="1" dirty="0" err="1" smtClean="0">
                <a:solidFill>
                  <a:schemeClr val="accent5">
                    <a:lumMod val="75000"/>
                  </a:schemeClr>
                </a:solidFill>
              </a:rPr>
              <a:t>Modernising</a:t>
            </a:r>
            <a:r>
              <a:rPr lang="fr-FR" sz="3000" b="1" dirty="0" smtClean="0">
                <a:solidFill>
                  <a:schemeClr val="accent5">
                    <a:lumMod val="75000"/>
                  </a:schemeClr>
                </a:solidFill>
              </a:rPr>
              <a:t> copyright for the digital </a:t>
            </a:r>
            <a:r>
              <a:rPr lang="fr-FR" sz="3000" b="1" dirty="0" err="1" smtClean="0">
                <a:solidFill>
                  <a:schemeClr val="accent5">
                    <a:lumMod val="75000"/>
                  </a:schemeClr>
                </a:solidFill>
              </a:rPr>
              <a:t>age</a:t>
            </a:r>
            <a:r>
              <a:rPr lang="fr-FR" sz="3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one of the </a:t>
            </a:r>
            <a:r>
              <a:rPr lang="fr-FR" sz="2600" dirty="0" err="1" smtClean="0"/>
              <a:t>EU’s</a:t>
            </a:r>
            <a:r>
              <a:rPr lang="fr-FR" sz="2600" dirty="0" smtClean="0"/>
              <a:t> top </a:t>
            </a:r>
            <a:r>
              <a:rPr lang="fr-FR" sz="2600" dirty="0" err="1" smtClean="0"/>
              <a:t>policy</a:t>
            </a:r>
            <a:r>
              <a:rPr lang="fr-FR" sz="2600" dirty="0" smtClean="0"/>
              <a:t> </a:t>
            </a:r>
            <a:r>
              <a:rPr lang="fr-FR" sz="2600" dirty="0" err="1" smtClean="0"/>
              <a:t>priorities</a:t>
            </a:r>
            <a:r>
              <a:rPr lang="fr-FR" sz="2600" dirty="0" smtClean="0"/>
              <a:t> for 2015 and </a:t>
            </a:r>
            <a:r>
              <a:rPr lang="fr-FR" sz="2600" dirty="0" err="1" smtClean="0"/>
              <a:t>beyond</a:t>
            </a:r>
            <a:endParaRPr lang="fr-FR" sz="2600" dirty="0" smtClean="0"/>
          </a:p>
          <a:p>
            <a:endParaRPr lang="fr-FR" sz="2600" dirty="0" smtClean="0"/>
          </a:p>
          <a:p>
            <a:r>
              <a:rPr lang="fr-FR" sz="3000" b="1" dirty="0" smtClean="0">
                <a:solidFill>
                  <a:schemeClr val="accent5">
                    <a:lumMod val="75000"/>
                  </a:schemeClr>
                </a:solidFill>
              </a:rPr>
              <a:t>Cross-border </a:t>
            </a:r>
            <a:r>
              <a:rPr lang="fr-FR" sz="3000" b="1" dirty="0" err="1" smtClean="0">
                <a:solidFill>
                  <a:schemeClr val="accent5">
                    <a:lumMod val="75000"/>
                  </a:schemeClr>
                </a:solidFill>
              </a:rPr>
              <a:t>access</a:t>
            </a:r>
            <a:r>
              <a:rPr lang="fr-FR" sz="3000" b="1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fr-FR" sz="3000" b="1" dirty="0" err="1" smtClean="0">
                <a:solidFill>
                  <a:schemeClr val="accent5">
                    <a:lumMod val="75000"/>
                  </a:schemeClr>
                </a:solidFill>
              </a:rPr>
              <a:t>portability</a:t>
            </a:r>
            <a:r>
              <a:rPr lang="fr-FR" sz="2600" b="1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fr-FR" sz="2600" dirty="0" smtClean="0"/>
              <a:t>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User </a:t>
            </a:r>
            <a:r>
              <a:rPr lang="fr-FR" sz="2600" dirty="0" err="1" smtClean="0"/>
              <a:t>Generated</a:t>
            </a:r>
            <a:r>
              <a:rPr lang="fr-FR" sz="2600" dirty="0" smtClean="0"/>
              <a:t> Content main </a:t>
            </a:r>
            <a:r>
              <a:rPr lang="fr-FR" sz="2600" dirty="0" err="1" smtClean="0"/>
              <a:t>buzzwords</a:t>
            </a:r>
            <a:r>
              <a:rPr lang="fr-FR" sz="2600" dirty="0" smtClean="0"/>
              <a:t> </a:t>
            </a:r>
          </a:p>
          <a:p>
            <a:pPr>
              <a:buNone/>
            </a:pPr>
            <a:endParaRPr lang="fr-FR" sz="2500" i="1" dirty="0" smtClean="0"/>
          </a:p>
          <a:p>
            <a:pPr marL="0" indent="0">
              <a:buNone/>
            </a:pPr>
            <a:r>
              <a:rPr lang="en-GB" sz="2700" i="1" dirty="0" smtClean="0"/>
              <a:t>“We must modernise copyright rules in the light of the ongoing digital revolution“ </a:t>
            </a:r>
            <a:r>
              <a:rPr lang="en-GB" sz="2500" dirty="0" smtClean="0"/>
              <a:t>– </a:t>
            </a:r>
            <a:r>
              <a:rPr lang="fr-FR" sz="2500" b="1" dirty="0" smtClean="0">
                <a:solidFill>
                  <a:schemeClr val="accent5">
                    <a:lumMod val="75000"/>
                  </a:schemeClr>
                </a:solidFill>
              </a:rPr>
              <a:t>Jean-Claude Juncker, </a:t>
            </a:r>
            <a:r>
              <a:rPr lang="fr-FR" sz="2500" b="1" dirty="0" err="1" smtClean="0">
                <a:solidFill>
                  <a:schemeClr val="accent5">
                    <a:lumMod val="75000"/>
                  </a:schemeClr>
                </a:solidFill>
              </a:rPr>
              <a:t>European</a:t>
            </a:r>
            <a:r>
              <a:rPr lang="fr-FR" sz="2500" b="1" dirty="0" smtClean="0">
                <a:solidFill>
                  <a:schemeClr val="accent5">
                    <a:lumMod val="75000"/>
                  </a:schemeClr>
                </a:solidFill>
              </a:rPr>
              <a:t> Commission </a:t>
            </a:r>
            <a:r>
              <a:rPr lang="fr-FR" sz="2500" b="1" dirty="0" err="1" smtClean="0">
                <a:solidFill>
                  <a:schemeClr val="accent5">
                    <a:lumMod val="75000"/>
                  </a:schemeClr>
                </a:solidFill>
              </a:rPr>
              <a:t>President</a:t>
            </a:r>
            <a:endParaRPr lang="fr-FR" sz="2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500" dirty="0" smtClean="0"/>
          </a:p>
          <a:p>
            <a:pPr marL="0" indent="0">
              <a:buNone/>
            </a:pPr>
            <a:r>
              <a:rPr lang="en-GB" sz="2700" i="1" dirty="0" smtClean="0"/>
              <a:t>"</a:t>
            </a:r>
            <a:r>
              <a:rPr lang="en-US" sz="2700" i="1" dirty="0" smtClean="0"/>
              <a:t>I am against geo blocking, we have to review copyright legislation and we have to deal with territoriality principle. This is old fashioned</a:t>
            </a:r>
            <a:r>
              <a:rPr lang="en-GB" sz="2700" i="1" dirty="0" smtClean="0"/>
              <a:t>“</a:t>
            </a:r>
            <a:r>
              <a:rPr lang="en-GB" sz="2500" i="1" dirty="0" smtClean="0"/>
              <a:t> –</a:t>
            </a:r>
            <a:r>
              <a:rPr lang="en-US" sz="25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500" b="1" dirty="0" smtClean="0">
                <a:solidFill>
                  <a:schemeClr val="accent5">
                    <a:lumMod val="75000"/>
                  </a:schemeClr>
                </a:solidFill>
              </a:rPr>
              <a:t>Andrus </a:t>
            </a:r>
            <a:r>
              <a:rPr lang="en-GB" sz="2500" b="1" dirty="0" err="1" smtClean="0">
                <a:solidFill>
                  <a:schemeClr val="accent5">
                    <a:lumMod val="75000"/>
                  </a:schemeClr>
                </a:solidFill>
              </a:rPr>
              <a:t>Ansip</a:t>
            </a:r>
            <a:r>
              <a:rPr lang="en-GB" sz="2500" b="1" dirty="0" smtClean="0">
                <a:solidFill>
                  <a:schemeClr val="accent5">
                    <a:lumMod val="75000"/>
                  </a:schemeClr>
                </a:solidFill>
              </a:rPr>
              <a:t>, Vice-President for Digital Single Market </a:t>
            </a:r>
          </a:p>
          <a:p>
            <a:pPr>
              <a:buNone/>
            </a:pPr>
            <a:endParaRPr lang="en-GB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4"/>
          <p:cNvSpPr>
            <a:spLocks noGrp="1"/>
          </p:cNvSpPr>
          <p:nvPr>
            <p:ph type="ctrTitle" idx="4294967295"/>
          </p:nvPr>
        </p:nvSpPr>
        <p:spPr>
          <a:xfrm>
            <a:off x="827584" y="2420888"/>
            <a:ext cx="8028384" cy="138747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The Creativity Works! coalition</a:t>
            </a:r>
          </a:p>
        </p:txBody>
      </p:sp>
      <p:pic>
        <p:nvPicPr>
          <p:cNvPr id="4" name="Picture 3" descr="CW-logo-white-transparent-background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116632"/>
            <a:ext cx="1056809" cy="14127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Creativity Works!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-400050" algn="just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Alliance of leading organisations from the European cultural and creative sectors </a:t>
            </a:r>
            <a:r>
              <a:rPr lang="en-GB" sz="2000" dirty="0" smtClean="0"/>
              <a:t>representing the whole creative value chain</a:t>
            </a:r>
          </a:p>
          <a:p>
            <a:pPr marL="400050" lvl="1" indent="-400050" algn="just">
              <a:buNone/>
            </a:pPr>
            <a:endParaRPr lang="en-GB" dirty="0" smtClean="0"/>
          </a:p>
          <a:p>
            <a:pPr marL="400050" lvl="1" indent="-400050" algn="just"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Members range from </a:t>
            </a:r>
            <a:r>
              <a:rPr lang="en-GB" sz="2000" dirty="0" smtClean="0"/>
              <a:t>film directors, video games developers, broadcasters, writers, screenwriters and book publishers to sports organisations, picture agencies, music and TV and film producers, distributors and exhibitors</a:t>
            </a:r>
            <a:endParaRPr lang="fr-BE" sz="2000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53" descr="M:\1 CLIENT WORK\Current Clients\Creativity Works\Account management\CW! logo\logo_CW_A3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12168" cy="1418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1247</Words>
  <Application>Microsoft Office PowerPoint</Application>
  <PresentationFormat>Affichage à l'écran (4:3)</PresentationFormat>
  <Paragraphs>186</Paragraphs>
  <Slides>28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Office Theme</vt:lpstr>
      <vt:lpstr>Creativity Works!</vt:lpstr>
      <vt:lpstr>Political Context</vt:lpstr>
      <vt:lpstr>A complex institutional set-up</vt:lpstr>
      <vt:lpstr>Brussels players </vt:lpstr>
      <vt:lpstr>Who runs the show in the European Commission… </vt:lpstr>
      <vt:lpstr>… and what about the EP and  the Council? </vt:lpstr>
      <vt:lpstr>Copyright – a policy priority</vt:lpstr>
      <vt:lpstr>The Creativity Works! coalition</vt:lpstr>
      <vt:lpstr>Creativity Works! </vt:lpstr>
      <vt:lpstr>CW! membership </vt:lpstr>
      <vt:lpstr>What brings CW! together </vt:lpstr>
      <vt:lpstr>Objective</vt:lpstr>
      <vt:lpstr>CW! messaging</vt:lpstr>
      <vt:lpstr>Creativity Works! 2014 achievements</vt:lpstr>
      <vt:lpstr>Achievements so far...</vt:lpstr>
      <vt:lpstr>Achievements so far… </vt:lpstr>
      <vt:lpstr>CW! media presence</vt:lpstr>
      <vt:lpstr>CW! media presence</vt:lpstr>
      <vt:lpstr>CW! branding and messaging</vt:lpstr>
      <vt:lpstr>Présentation PowerPoint</vt:lpstr>
      <vt:lpstr>CW! twitter strategy </vt:lpstr>
      <vt:lpstr>CW! twitter achievements </vt:lpstr>
      <vt:lpstr>CW! twitter campaigns</vt:lpstr>
      <vt:lpstr>CW! website</vt:lpstr>
      <vt:lpstr>CW! political engagement</vt:lpstr>
      <vt:lpstr>Challenges ahead</vt:lpstr>
      <vt:lpstr>What’s next in 2015</vt:lpstr>
      <vt:lpstr>Creativity Works! looks ahead to an eventful and exciting 2015</vt:lpstr>
    </vt:vector>
  </TitlesOfParts>
  <Company>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</dc:creator>
  <cp:lastModifiedBy>Sylvie-Fodor</cp:lastModifiedBy>
  <cp:revision>206</cp:revision>
  <dcterms:created xsi:type="dcterms:W3CDTF">2014-07-08T08:12:51Z</dcterms:created>
  <dcterms:modified xsi:type="dcterms:W3CDTF">2015-01-14T14:27:14Z</dcterms:modified>
</cp:coreProperties>
</file>